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4"/>
  </p:notesMasterIdLst>
  <p:sldIdLst>
    <p:sldId id="256" r:id="rId2"/>
    <p:sldId id="257" r:id="rId3"/>
    <p:sldId id="258" r:id="rId4"/>
    <p:sldId id="332" r:id="rId5"/>
    <p:sldId id="282" r:id="rId6"/>
    <p:sldId id="322" r:id="rId7"/>
    <p:sldId id="273" r:id="rId8"/>
    <p:sldId id="272" r:id="rId9"/>
    <p:sldId id="301" r:id="rId10"/>
    <p:sldId id="267" r:id="rId11"/>
    <p:sldId id="274" r:id="rId12"/>
    <p:sldId id="318" r:id="rId13"/>
    <p:sldId id="326" r:id="rId14"/>
    <p:sldId id="324" r:id="rId15"/>
    <p:sldId id="328" r:id="rId16"/>
    <p:sldId id="333" r:id="rId17"/>
    <p:sldId id="327" r:id="rId18"/>
    <p:sldId id="325" r:id="rId19"/>
    <p:sldId id="344" r:id="rId20"/>
    <p:sldId id="329" r:id="rId21"/>
    <p:sldId id="330" r:id="rId22"/>
    <p:sldId id="331" r:id="rId23"/>
    <p:sldId id="335" r:id="rId24"/>
    <p:sldId id="334" r:id="rId25"/>
    <p:sldId id="336" r:id="rId26"/>
    <p:sldId id="337" r:id="rId27"/>
    <p:sldId id="338" r:id="rId28"/>
    <p:sldId id="340" r:id="rId29"/>
    <p:sldId id="341" r:id="rId30"/>
    <p:sldId id="342" r:id="rId31"/>
    <p:sldId id="339" r:id="rId32"/>
    <p:sldId id="343"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DCDFD83-05FE-42CA-AD7F-8A7402537C4B}" v="215" dt="2024-09-30T16:40:49.8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69" autoAdjust="0"/>
    <p:restoredTop sz="94660"/>
  </p:normalViewPr>
  <p:slideViewPr>
    <p:cSldViewPr snapToGrid="0">
      <p:cViewPr varScale="1">
        <p:scale>
          <a:sx n="111" d="100"/>
          <a:sy n="111" d="100"/>
        </p:scale>
        <p:origin x="528"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s>
</file>

<file path=ppt/diagrams/_rels/data2.xml.rels><?xml version="1.0" encoding="UTF-8" standalone="yes"?>
<Relationships xmlns="http://schemas.openxmlformats.org/package/2006/relationships"><Relationship Id="rId1" Type="http://schemas.openxmlformats.org/officeDocument/2006/relationships/hyperlink" Target="https://www.maine.gov/dhhs/mecdc/public-health-systems/data-research/vital-records/edrs/medical-certifiers.html" TargetMode="External"/></Relationships>
</file>

<file path=ppt/diagrams/_rels/drawing1.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s>
</file>

<file path=ppt/diagrams/_rels/drawing2.xml.rels><?xml version="1.0" encoding="UTF-8" standalone="yes"?>
<Relationships xmlns="http://schemas.openxmlformats.org/package/2006/relationships"><Relationship Id="rId1" Type="http://schemas.openxmlformats.org/officeDocument/2006/relationships/hyperlink" Target="https://www.maine.gov/dhhs/mecdc/public-health-systems/data-research/vital-records/edrs/medical-certifiers.html" TargetMode="External"/></Relationships>
</file>

<file path=ppt/diagrams/colors1.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FB5D106-4B93-4C95-91B4-1F59DCC864B7}" type="doc">
      <dgm:prSet loTypeId="urn:microsoft.com/office/officeart/2018/2/layout/Icon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645EE019-1FDC-449E-B494-3ED75BC5C072}">
      <dgm:prSet/>
      <dgm:spPr/>
      <dgm:t>
        <a:bodyPr/>
        <a:lstStyle/>
        <a:p>
          <a:r>
            <a:rPr lang="en-US" dirty="0">
              <a:latin typeface="Times New Roman" panose="02020603050405020304" pitchFamily="18" charset="0"/>
              <a:cs typeface="Times New Roman" panose="02020603050405020304" pitchFamily="18" charset="0"/>
            </a:rPr>
            <a:t>Require identification for all individuals requesting vital records.</a:t>
          </a:r>
        </a:p>
      </dgm:t>
    </dgm:pt>
    <dgm:pt modelId="{96EB1E65-7E9A-4098-AEBF-7DFF4FC3CFC8}" type="parTrans" cxnId="{230349AF-0F3E-4190-8906-C4CDB633093D}">
      <dgm:prSet/>
      <dgm:spPr/>
      <dgm:t>
        <a:bodyPr/>
        <a:lstStyle/>
        <a:p>
          <a:endParaRPr lang="en-US"/>
        </a:p>
      </dgm:t>
    </dgm:pt>
    <dgm:pt modelId="{F137663C-3C9D-4C87-A213-94960C6AAF3D}" type="sibTrans" cxnId="{230349AF-0F3E-4190-8906-C4CDB633093D}">
      <dgm:prSet/>
      <dgm:spPr/>
      <dgm:t>
        <a:bodyPr/>
        <a:lstStyle/>
        <a:p>
          <a:endParaRPr lang="en-US"/>
        </a:p>
      </dgm:t>
    </dgm:pt>
    <dgm:pt modelId="{C9DE29C4-D548-4C9E-8515-2EC46455E815}">
      <dgm:prSet/>
      <dgm:spPr/>
      <dgm:t>
        <a:bodyPr/>
        <a:lstStyle/>
        <a:p>
          <a:r>
            <a:rPr lang="en-US" dirty="0">
              <a:latin typeface="Times New Roman" panose="02020603050405020304" pitchFamily="18" charset="0"/>
              <a:cs typeface="Times New Roman" panose="02020603050405020304" pitchFamily="18" charset="0"/>
            </a:rPr>
            <a:t>Establish a phone policy for not releasing information over the phone.</a:t>
          </a:r>
        </a:p>
      </dgm:t>
    </dgm:pt>
    <dgm:pt modelId="{C561AC6F-3001-4AC4-A0AF-DA8EE039DF52}" type="parTrans" cxnId="{D8583BF1-3DA8-4445-9AA6-694A52B131B2}">
      <dgm:prSet/>
      <dgm:spPr/>
      <dgm:t>
        <a:bodyPr/>
        <a:lstStyle/>
        <a:p>
          <a:endParaRPr lang="en-US"/>
        </a:p>
      </dgm:t>
    </dgm:pt>
    <dgm:pt modelId="{1BD6F4A2-341D-4A97-A98E-4BAAC45A625C}" type="sibTrans" cxnId="{D8583BF1-3DA8-4445-9AA6-694A52B131B2}">
      <dgm:prSet/>
      <dgm:spPr/>
      <dgm:t>
        <a:bodyPr/>
        <a:lstStyle/>
        <a:p>
          <a:endParaRPr lang="en-US"/>
        </a:p>
      </dgm:t>
    </dgm:pt>
    <dgm:pt modelId="{470C0282-2822-490F-8719-E220B9C8BE1F}">
      <dgm:prSet/>
      <dgm:spPr/>
      <dgm:t>
        <a:bodyPr/>
        <a:lstStyle/>
        <a:p>
          <a:r>
            <a:rPr lang="en-US" dirty="0">
              <a:latin typeface="Times New Roman" panose="02020603050405020304" pitchFamily="18" charset="0"/>
              <a:cs typeface="Times New Roman" panose="02020603050405020304" pitchFamily="18" charset="0"/>
            </a:rPr>
            <a:t>Limit access to data and vital records (authorized personnel only) and follow “disclosure of Vital Records” laws. </a:t>
          </a:r>
        </a:p>
      </dgm:t>
    </dgm:pt>
    <dgm:pt modelId="{4ADFB7C6-2B0F-4AC8-B552-58B314AEDE06}" type="parTrans" cxnId="{97DC7185-00C1-4A42-AB32-8876F8A1860C}">
      <dgm:prSet/>
      <dgm:spPr/>
      <dgm:t>
        <a:bodyPr/>
        <a:lstStyle/>
        <a:p>
          <a:endParaRPr lang="en-US"/>
        </a:p>
      </dgm:t>
    </dgm:pt>
    <dgm:pt modelId="{A6ABF0BD-C732-4F3E-B0AE-C88E7D9CF1F2}" type="sibTrans" cxnId="{97DC7185-00C1-4A42-AB32-8876F8A1860C}">
      <dgm:prSet/>
      <dgm:spPr/>
      <dgm:t>
        <a:bodyPr/>
        <a:lstStyle/>
        <a:p>
          <a:endParaRPr lang="en-US"/>
        </a:p>
      </dgm:t>
    </dgm:pt>
    <dgm:pt modelId="{014AC86C-91A9-42CF-9C16-E2AD4D0EFC40}">
      <dgm:prSet/>
      <dgm:spPr/>
      <dgm:t>
        <a:bodyPr/>
        <a:lstStyle/>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Protect personally identifiable information such as written requests and applications.   Mark the birth records deceased (if a resident of your municipality)</a:t>
          </a:r>
        </a:p>
      </dgm:t>
    </dgm:pt>
    <dgm:pt modelId="{31F6805C-72F7-44C5-AF06-1AB87C19B30E}" type="parTrans" cxnId="{EA5BBEF7-8BC3-4330-88A6-AD2740A3E6D4}">
      <dgm:prSet/>
      <dgm:spPr/>
      <dgm:t>
        <a:bodyPr/>
        <a:lstStyle/>
        <a:p>
          <a:endParaRPr lang="en-US"/>
        </a:p>
      </dgm:t>
    </dgm:pt>
    <dgm:pt modelId="{2DDD33C5-EBC0-4442-AAA4-161799762AF4}" type="sibTrans" cxnId="{EA5BBEF7-8BC3-4330-88A6-AD2740A3E6D4}">
      <dgm:prSet/>
      <dgm:spPr/>
      <dgm:t>
        <a:bodyPr/>
        <a:lstStyle/>
        <a:p>
          <a:endParaRPr lang="en-US"/>
        </a:p>
      </dgm:t>
    </dgm:pt>
    <dgm:pt modelId="{4BE1BE6B-7C96-4062-BEB7-4E0CA0D43C48}">
      <dgm:prSet/>
      <dgm:spPr/>
      <dgm:t>
        <a:bodyPr/>
        <a:lstStyle/>
        <a:p>
          <a:r>
            <a:rPr lang="en-US" dirty="0">
              <a:latin typeface="Times New Roman" panose="02020603050405020304" pitchFamily="18" charset="0"/>
              <a:cs typeface="Times New Roman" panose="02020603050405020304" pitchFamily="18" charset="0"/>
            </a:rPr>
            <a:t>Request validation of reports and documents submitted before releasing a vital record or issuing a marriage license. </a:t>
          </a:r>
        </a:p>
      </dgm:t>
    </dgm:pt>
    <dgm:pt modelId="{DB35373D-419D-431B-A76A-C4A0430BDA3C}" type="parTrans" cxnId="{A771F7C3-96D3-45F7-A6D3-C833E68F26BE}">
      <dgm:prSet/>
      <dgm:spPr/>
      <dgm:t>
        <a:bodyPr/>
        <a:lstStyle/>
        <a:p>
          <a:endParaRPr lang="en-US"/>
        </a:p>
      </dgm:t>
    </dgm:pt>
    <dgm:pt modelId="{3DC83913-73CD-4C26-AA17-482CFFE4B452}" type="sibTrans" cxnId="{A771F7C3-96D3-45F7-A6D3-C833E68F26BE}">
      <dgm:prSet/>
      <dgm:spPr/>
      <dgm:t>
        <a:bodyPr/>
        <a:lstStyle/>
        <a:p>
          <a:endParaRPr lang="en-US"/>
        </a:p>
      </dgm:t>
    </dgm:pt>
    <dgm:pt modelId="{DF2E7DDC-7AF7-42FB-B02F-F32F624E19A8}" type="pres">
      <dgm:prSet presAssocID="{1FB5D106-4B93-4C95-91B4-1F59DCC864B7}" presName="root" presStyleCnt="0">
        <dgm:presLayoutVars>
          <dgm:dir/>
          <dgm:resizeHandles val="exact"/>
        </dgm:presLayoutVars>
      </dgm:prSet>
      <dgm:spPr/>
    </dgm:pt>
    <dgm:pt modelId="{C4BA6B3C-CA0E-425E-A0E8-0671F72CD161}" type="pres">
      <dgm:prSet presAssocID="{645EE019-1FDC-449E-B494-3ED75BC5C072}" presName="compNode" presStyleCnt="0"/>
      <dgm:spPr/>
    </dgm:pt>
    <dgm:pt modelId="{A391E2D1-96D8-4D54-82CF-E7AED034D3EA}" type="pres">
      <dgm:prSet presAssocID="{645EE019-1FDC-449E-B494-3ED75BC5C072}"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Employee Badge"/>
        </a:ext>
      </dgm:extLst>
    </dgm:pt>
    <dgm:pt modelId="{DC46B4D7-5DAC-49FF-BF53-54C2E20B9768}" type="pres">
      <dgm:prSet presAssocID="{645EE019-1FDC-449E-B494-3ED75BC5C072}" presName="spaceRect" presStyleCnt="0"/>
      <dgm:spPr/>
    </dgm:pt>
    <dgm:pt modelId="{2D62C0AA-AD60-4573-BF44-60DD0416E9F2}" type="pres">
      <dgm:prSet presAssocID="{645EE019-1FDC-449E-B494-3ED75BC5C072}" presName="textRect" presStyleLbl="revTx" presStyleIdx="0" presStyleCnt="5">
        <dgm:presLayoutVars>
          <dgm:chMax val="1"/>
          <dgm:chPref val="1"/>
        </dgm:presLayoutVars>
      </dgm:prSet>
      <dgm:spPr/>
    </dgm:pt>
    <dgm:pt modelId="{00C798F3-74CC-40B7-B11B-5BAA8EE4377E}" type="pres">
      <dgm:prSet presAssocID="{F137663C-3C9D-4C87-A213-94960C6AAF3D}" presName="sibTrans" presStyleCnt="0"/>
      <dgm:spPr/>
    </dgm:pt>
    <dgm:pt modelId="{08120358-9D68-4DC8-836C-120AAD2A95E3}" type="pres">
      <dgm:prSet presAssocID="{C9DE29C4-D548-4C9E-8515-2EC46455E815}" presName="compNode" presStyleCnt="0"/>
      <dgm:spPr/>
    </dgm:pt>
    <dgm:pt modelId="{CD2645BE-112D-4651-B8D1-FE85B75EEB68}" type="pres">
      <dgm:prSet presAssocID="{C9DE29C4-D548-4C9E-8515-2EC46455E815}"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mart Phone"/>
        </a:ext>
      </dgm:extLst>
    </dgm:pt>
    <dgm:pt modelId="{90C13D81-70E1-4CAC-A58F-99BFC74DB3FC}" type="pres">
      <dgm:prSet presAssocID="{C9DE29C4-D548-4C9E-8515-2EC46455E815}" presName="spaceRect" presStyleCnt="0"/>
      <dgm:spPr/>
    </dgm:pt>
    <dgm:pt modelId="{33795F3D-678C-4857-BAB8-3376CFBA19EC}" type="pres">
      <dgm:prSet presAssocID="{C9DE29C4-D548-4C9E-8515-2EC46455E815}" presName="textRect" presStyleLbl="revTx" presStyleIdx="1" presStyleCnt="5">
        <dgm:presLayoutVars>
          <dgm:chMax val="1"/>
          <dgm:chPref val="1"/>
        </dgm:presLayoutVars>
      </dgm:prSet>
      <dgm:spPr/>
    </dgm:pt>
    <dgm:pt modelId="{1B917636-A423-447C-87DC-D7E5D516A14D}" type="pres">
      <dgm:prSet presAssocID="{1BD6F4A2-341D-4A97-A98E-4BAAC45A625C}" presName="sibTrans" presStyleCnt="0"/>
      <dgm:spPr/>
    </dgm:pt>
    <dgm:pt modelId="{C5E70CEA-977B-4ADD-9DDD-354D37AAEC0F}" type="pres">
      <dgm:prSet presAssocID="{470C0282-2822-490F-8719-E220B9C8BE1F}" presName="compNode" presStyleCnt="0"/>
      <dgm:spPr/>
    </dgm:pt>
    <dgm:pt modelId="{3EEA7D3A-75DC-4F03-90EF-2C97D300C15B}" type="pres">
      <dgm:prSet presAssocID="{470C0282-2822-490F-8719-E220B9C8BE1F}"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Lock"/>
        </a:ext>
      </dgm:extLst>
    </dgm:pt>
    <dgm:pt modelId="{7AAC30D0-DD80-49A5-90BB-B3B7372CF156}" type="pres">
      <dgm:prSet presAssocID="{470C0282-2822-490F-8719-E220B9C8BE1F}" presName="spaceRect" presStyleCnt="0"/>
      <dgm:spPr/>
    </dgm:pt>
    <dgm:pt modelId="{377C9D91-F059-42F2-AF5A-D161ABDD6A78}" type="pres">
      <dgm:prSet presAssocID="{470C0282-2822-490F-8719-E220B9C8BE1F}" presName="textRect" presStyleLbl="revTx" presStyleIdx="2" presStyleCnt="5">
        <dgm:presLayoutVars>
          <dgm:chMax val="1"/>
          <dgm:chPref val="1"/>
        </dgm:presLayoutVars>
      </dgm:prSet>
      <dgm:spPr/>
    </dgm:pt>
    <dgm:pt modelId="{672FABDD-104F-4616-94EC-2026F4E27E06}" type="pres">
      <dgm:prSet presAssocID="{A6ABF0BD-C732-4F3E-B0AE-C88E7D9CF1F2}" presName="sibTrans" presStyleCnt="0"/>
      <dgm:spPr/>
    </dgm:pt>
    <dgm:pt modelId="{0CD792AE-6B8E-4D31-8A18-87B3EFD57D65}" type="pres">
      <dgm:prSet presAssocID="{014AC86C-91A9-42CF-9C16-E2AD4D0EFC40}" presName="compNode" presStyleCnt="0"/>
      <dgm:spPr/>
    </dgm:pt>
    <dgm:pt modelId="{095C23A0-BDF9-4EB2-B651-A98FF7912841}" type="pres">
      <dgm:prSet presAssocID="{014AC86C-91A9-42CF-9C16-E2AD4D0EFC40}"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hredder"/>
        </a:ext>
      </dgm:extLst>
    </dgm:pt>
    <dgm:pt modelId="{748C4A0B-5C24-45A9-AF63-28216BBF8776}" type="pres">
      <dgm:prSet presAssocID="{014AC86C-91A9-42CF-9C16-E2AD4D0EFC40}" presName="spaceRect" presStyleCnt="0"/>
      <dgm:spPr/>
    </dgm:pt>
    <dgm:pt modelId="{DA1E04FF-3206-4243-9633-61AAD86B1E51}" type="pres">
      <dgm:prSet presAssocID="{014AC86C-91A9-42CF-9C16-E2AD4D0EFC40}" presName="textRect" presStyleLbl="revTx" presStyleIdx="3" presStyleCnt="5" custScaleY="155583">
        <dgm:presLayoutVars>
          <dgm:chMax val="1"/>
          <dgm:chPref val="1"/>
        </dgm:presLayoutVars>
      </dgm:prSet>
      <dgm:spPr/>
    </dgm:pt>
    <dgm:pt modelId="{6AD0D437-8452-4046-A990-28882678C313}" type="pres">
      <dgm:prSet presAssocID="{2DDD33C5-EBC0-4442-AAA4-161799762AF4}" presName="sibTrans" presStyleCnt="0"/>
      <dgm:spPr/>
    </dgm:pt>
    <dgm:pt modelId="{C4769BCB-EAC3-436C-AEB8-BE867D3E879B}" type="pres">
      <dgm:prSet presAssocID="{4BE1BE6B-7C96-4062-BEB7-4E0CA0D43C48}" presName="compNode" presStyleCnt="0"/>
      <dgm:spPr/>
    </dgm:pt>
    <dgm:pt modelId="{66AD1D71-40EA-40F5-BC13-9B6566EEC3F7}" type="pres">
      <dgm:prSet presAssocID="{4BE1BE6B-7C96-4062-BEB7-4E0CA0D43C48}"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Wedding Rings"/>
        </a:ext>
      </dgm:extLst>
    </dgm:pt>
    <dgm:pt modelId="{1E52293E-83F6-4C1C-8F88-668271AE89A2}" type="pres">
      <dgm:prSet presAssocID="{4BE1BE6B-7C96-4062-BEB7-4E0CA0D43C48}" presName="spaceRect" presStyleCnt="0"/>
      <dgm:spPr/>
    </dgm:pt>
    <dgm:pt modelId="{C84848B6-4583-4B61-9B4D-97F162F9DADE}" type="pres">
      <dgm:prSet presAssocID="{4BE1BE6B-7C96-4062-BEB7-4E0CA0D43C48}" presName="textRect" presStyleLbl="revTx" presStyleIdx="4" presStyleCnt="5">
        <dgm:presLayoutVars>
          <dgm:chMax val="1"/>
          <dgm:chPref val="1"/>
        </dgm:presLayoutVars>
      </dgm:prSet>
      <dgm:spPr/>
    </dgm:pt>
  </dgm:ptLst>
  <dgm:cxnLst>
    <dgm:cxn modelId="{135DDF6C-9A99-4E5F-801E-CB43711EF514}" type="presOf" srcId="{014AC86C-91A9-42CF-9C16-E2AD4D0EFC40}" destId="{DA1E04FF-3206-4243-9633-61AAD86B1E51}" srcOrd="0" destOrd="0" presId="urn:microsoft.com/office/officeart/2018/2/layout/IconLabelList"/>
    <dgm:cxn modelId="{2D04B184-51A8-43D5-AE54-9E016893882E}" type="presOf" srcId="{C9DE29C4-D548-4C9E-8515-2EC46455E815}" destId="{33795F3D-678C-4857-BAB8-3376CFBA19EC}" srcOrd="0" destOrd="0" presId="urn:microsoft.com/office/officeart/2018/2/layout/IconLabelList"/>
    <dgm:cxn modelId="{97DC7185-00C1-4A42-AB32-8876F8A1860C}" srcId="{1FB5D106-4B93-4C95-91B4-1F59DCC864B7}" destId="{470C0282-2822-490F-8719-E220B9C8BE1F}" srcOrd="2" destOrd="0" parTransId="{4ADFB7C6-2B0F-4AC8-B552-58B314AEDE06}" sibTransId="{A6ABF0BD-C732-4F3E-B0AE-C88E7D9CF1F2}"/>
    <dgm:cxn modelId="{230349AF-0F3E-4190-8906-C4CDB633093D}" srcId="{1FB5D106-4B93-4C95-91B4-1F59DCC864B7}" destId="{645EE019-1FDC-449E-B494-3ED75BC5C072}" srcOrd="0" destOrd="0" parTransId="{96EB1E65-7E9A-4098-AEBF-7DFF4FC3CFC8}" sibTransId="{F137663C-3C9D-4C87-A213-94960C6AAF3D}"/>
    <dgm:cxn modelId="{04518DC2-09A3-4A60-B383-3B2B3220A328}" type="presOf" srcId="{645EE019-1FDC-449E-B494-3ED75BC5C072}" destId="{2D62C0AA-AD60-4573-BF44-60DD0416E9F2}" srcOrd="0" destOrd="0" presId="urn:microsoft.com/office/officeart/2018/2/layout/IconLabelList"/>
    <dgm:cxn modelId="{A771F7C3-96D3-45F7-A6D3-C833E68F26BE}" srcId="{1FB5D106-4B93-4C95-91B4-1F59DCC864B7}" destId="{4BE1BE6B-7C96-4062-BEB7-4E0CA0D43C48}" srcOrd="4" destOrd="0" parTransId="{DB35373D-419D-431B-A76A-C4A0430BDA3C}" sibTransId="{3DC83913-73CD-4C26-AA17-482CFFE4B452}"/>
    <dgm:cxn modelId="{08B1E0C9-FAB1-4A08-A9C3-18AF0E8DF01C}" type="presOf" srcId="{1FB5D106-4B93-4C95-91B4-1F59DCC864B7}" destId="{DF2E7DDC-7AF7-42FB-B02F-F32F624E19A8}" srcOrd="0" destOrd="0" presId="urn:microsoft.com/office/officeart/2018/2/layout/IconLabelList"/>
    <dgm:cxn modelId="{ED3CADD2-F113-4832-8907-3EE14FA8C780}" type="presOf" srcId="{4BE1BE6B-7C96-4062-BEB7-4E0CA0D43C48}" destId="{C84848B6-4583-4B61-9B4D-97F162F9DADE}" srcOrd="0" destOrd="0" presId="urn:microsoft.com/office/officeart/2018/2/layout/IconLabelList"/>
    <dgm:cxn modelId="{3F608FD9-06C2-4BFE-BA11-ABDB0ABFF38D}" type="presOf" srcId="{470C0282-2822-490F-8719-E220B9C8BE1F}" destId="{377C9D91-F059-42F2-AF5A-D161ABDD6A78}" srcOrd="0" destOrd="0" presId="urn:microsoft.com/office/officeart/2018/2/layout/IconLabelList"/>
    <dgm:cxn modelId="{D8583BF1-3DA8-4445-9AA6-694A52B131B2}" srcId="{1FB5D106-4B93-4C95-91B4-1F59DCC864B7}" destId="{C9DE29C4-D548-4C9E-8515-2EC46455E815}" srcOrd="1" destOrd="0" parTransId="{C561AC6F-3001-4AC4-A0AF-DA8EE039DF52}" sibTransId="{1BD6F4A2-341D-4A97-A98E-4BAAC45A625C}"/>
    <dgm:cxn modelId="{EA5BBEF7-8BC3-4330-88A6-AD2740A3E6D4}" srcId="{1FB5D106-4B93-4C95-91B4-1F59DCC864B7}" destId="{014AC86C-91A9-42CF-9C16-E2AD4D0EFC40}" srcOrd="3" destOrd="0" parTransId="{31F6805C-72F7-44C5-AF06-1AB87C19B30E}" sibTransId="{2DDD33C5-EBC0-4442-AAA4-161799762AF4}"/>
    <dgm:cxn modelId="{967AA521-9B0D-418D-9ED1-C0DC0BE81489}" type="presParOf" srcId="{DF2E7DDC-7AF7-42FB-B02F-F32F624E19A8}" destId="{C4BA6B3C-CA0E-425E-A0E8-0671F72CD161}" srcOrd="0" destOrd="0" presId="urn:microsoft.com/office/officeart/2018/2/layout/IconLabelList"/>
    <dgm:cxn modelId="{6449D925-6844-4496-A991-990891C3B72B}" type="presParOf" srcId="{C4BA6B3C-CA0E-425E-A0E8-0671F72CD161}" destId="{A391E2D1-96D8-4D54-82CF-E7AED034D3EA}" srcOrd="0" destOrd="0" presId="urn:microsoft.com/office/officeart/2018/2/layout/IconLabelList"/>
    <dgm:cxn modelId="{871B01DA-DE3F-412C-81A5-78446CCD9716}" type="presParOf" srcId="{C4BA6B3C-CA0E-425E-A0E8-0671F72CD161}" destId="{DC46B4D7-5DAC-49FF-BF53-54C2E20B9768}" srcOrd="1" destOrd="0" presId="urn:microsoft.com/office/officeart/2018/2/layout/IconLabelList"/>
    <dgm:cxn modelId="{55D6B27C-A076-45AC-9905-B2D8EF2734D5}" type="presParOf" srcId="{C4BA6B3C-CA0E-425E-A0E8-0671F72CD161}" destId="{2D62C0AA-AD60-4573-BF44-60DD0416E9F2}" srcOrd="2" destOrd="0" presId="urn:microsoft.com/office/officeart/2018/2/layout/IconLabelList"/>
    <dgm:cxn modelId="{B23D399A-C821-49AA-8069-506EC756635B}" type="presParOf" srcId="{DF2E7DDC-7AF7-42FB-B02F-F32F624E19A8}" destId="{00C798F3-74CC-40B7-B11B-5BAA8EE4377E}" srcOrd="1" destOrd="0" presId="urn:microsoft.com/office/officeart/2018/2/layout/IconLabelList"/>
    <dgm:cxn modelId="{469BF900-A3EF-492E-A419-5B643217804E}" type="presParOf" srcId="{DF2E7DDC-7AF7-42FB-B02F-F32F624E19A8}" destId="{08120358-9D68-4DC8-836C-120AAD2A95E3}" srcOrd="2" destOrd="0" presId="urn:microsoft.com/office/officeart/2018/2/layout/IconLabelList"/>
    <dgm:cxn modelId="{B9840DB5-8187-444A-BEAE-C7503ABF2E0E}" type="presParOf" srcId="{08120358-9D68-4DC8-836C-120AAD2A95E3}" destId="{CD2645BE-112D-4651-B8D1-FE85B75EEB68}" srcOrd="0" destOrd="0" presId="urn:microsoft.com/office/officeart/2018/2/layout/IconLabelList"/>
    <dgm:cxn modelId="{FB002B0C-8B01-4D7E-BEC9-1529EF4CD8EA}" type="presParOf" srcId="{08120358-9D68-4DC8-836C-120AAD2A95E3}" destId="{90C13D81-70E1-4CAC-A58F-99BFC74DB3FC}" srcOrd="1" destOrd="0" presId="urn:microsoft.com/office/officeart/2018/2/layout/IconLabelList"/>
    <dgm:cxn modelId="{9B8E999F-FCD2-4FD0-8BB0-515D13128090}" type="presParOf" srcId="{08120358-9D68-4DC8-836C-120AAD2A95E3}" destId="{33795F3D-678C-4857-BAB8-3376CFBA19EC}" srcOrd="2" destOrd="0" presId="urn:microsoft.com/office/officeart/2018/2/layout/IconLabelList"/>
    <dgm:cxn modelId="{9309EE96-0726-4DAC-90D8-7D829274B0AB}" type="presParOf" srcId="{DF2E7DDC-7AF7-42FB-B02F-F32F624E19A8}" destId="{1B917636-A423-447C-87DC-D7E5D516A14D}" srcOrd="3" destOrd="0" presId="urn:microsoft.com/office/officeart/2018/2/layout/IconLabelList"/>
    <dgm:cxn modelId="{E7183949-BDFF-439E-B211-F87288F9D41B}" type="presParOf" srcId="{DF2E7DDC-7AF7-42FB-B02F-F32F624E19A8}" destId="{C5E70CEA-977B-4ADD-9DDD-354D37AAEC0F}" srcOrd="4" destOrd="0" presId="urn:microsoft.com/office/officeart/2018/2/layout/IconLabelList"/>
    <dgm:cxn modelId="{51BEEBDC-7579-467A-B3EA-AC173BA1E63F}" type="presParOf" srcId="{C5E70CEA-977B-4ADD-9DDD-354D37AAEC0F}" destId="{3EEA7D3A-75DC-4F03-90EF-2C97D300C15B}" srcOrd="0" destOrd="0" presId="urn:microsoft.com/office/officeart/2018/2/layout/IconLabelList"/>
    <dgm:cxn modelId="{1998DFD6-A82E-415B-A652-9EE220D2048C}" type="presParOf" srcId="{C5E70CEA-977B-4ADD-9DDD-354D37AAEC0F}" destId="{7AAC30D0-DD80-49A5-90BB-B3B7372CF156}" srcOrd="1" destOrd="0" presId="urn:microsoft.com/office/officeart/2018/2/layout/IconLabelList"/>
    <dgm:cxn modelId="{0028EFCA-A802-4142-AFB1-6C2BE50BF72D}" type="presParOf" srcId="{C5E70CEA-977B-4ADD-9DDD-354D37AAEC0F}" destId="{377C9D91-F059-42F2-AF5A-D161ABDD6A78}" srcOrd="2" destOrd="0" presId="urn:microsoft.com/office/officeart/2018/2/layout/IconLabelList"/>
    <dgm:cxn modelId="{9AD6C1DF-1D47-4E7B-AED3-157A9F49C70C}" type="presParOf" srcId="{DF2E7DDC-7AF7-42FB-B02F-F32F624E19A8}" destId="{672FABDD-104F-4616-94EC-2026F4E27E06}" srcOrd="5" destOrd="0" presId="urn:microsoft.com/office/officeart/2018/2/layout/IconLabelList"/>
    <dgm:cxn modelId="{D92535B8-4FC5-45FB-82B0-2F1B5B4489C6}" type="presParOf" srcId="{DF2E7DDC-7AF7-42FB-B02F-F32F624E19A8}" destId="{0CD792AE-6B8E-4D31-8A18-87B3EFD57D65}" srcOrd="6" destOrd="0" presId="urn:microsoft.com/office/officeart/2018/2/layout/IconLabelList"/>
    <dgm:cxn modelId="{4479EFE0-D731-434C-BA01-2B9528943A05}" type="presParOf" srcId="{0CD792AE-6B8E-4D31-8A18-87B3EFD57D65}" destId="{095C23A0-BDF9-4EB2-B651-A98FF7912841}" srcOrd="0" destOrd="0" presId="urn:microsoft.com/office/officeart/2018/2/layout/IconLabelList"/>
    <dgm:cxn modelId="{D8CE3FF3-9002-45D6-B956-2FB3E8400604}" type="presParOf" srcId="{0CD792AE-6B8E-4D31-8A18-87B3EFD57D65}" destId="{748C4A0B-5C24-45A9-AF63-28216BBF8776}" srcOrd="1" destOrd="0" presId="urn:microsoft.com/office/officeart/2018/2/layout/IconLabelList"/>
    <dgm:cxn modelId="{969F13DF-C95E-4DBB-A30C-E558B58A9AD3}" type="presParOf" srcId="{0CD792AE-6B8E-4D31-8A18-87B3EFD57D65}" destId="{DA1E04FF-3206-4243-9633-61AAD86B1E51}" srcOrd="2" destOrd="0" presId="urn:microsoft.com/office/officeart/2018/2/layout/IconLabelList"/>
    <dgm:cxn modelId="{C62AE56B-74A4-4748-B5F3-E1CE289526B9}" type="presParOf" srcId="{DF2E7DDC-7AF7-42FB-B02F-F32F624E19A8}" destId="{6AD0D437-8452-4046-A990-28882678C313}" srcOrd="7" destOrd="0" presId="urn:microsoft.com/office/officeart/2018/2/layout/IconLabelList"/>
    <dgm:cxn modelId="{06C77896-0FD5-4597-9CF6-8CC7727DC9FC}" type="presParOf" srcId="{DF2E7DDC-7AF7-42FB-B02F-F32F624E19A8}" destId="{C4769BCB-EAC3-436C-AEB8-BE867D3E879B}" srcOrd="8" destOrd="0" presId="urn:microsoft.com/office/officeart/2018/2/layout/IconLabelList"/>
    <dgm:cxn modelId="{4A1D4010-FDFB-4F07-8F9A-ABC58778B929}" type="presParOf" srcId="{C4769BCB-EAC3-436C-AEB8-BE867D3E879B}" destId="{66AD1D71-40EA-40F5-BC13-9B6566EEC3F7}" srcOrd="0" destOrd="0" presId="urn:microsoft.com/office/officeart/2018/2/layout/IconLabelList"/>
    <dgm:cxn modelId="{7DB8136B-0E80-4A35-97D8-FE16ACDF4F74}" type="presParOf" srcId="{C4769BCB-EAC3-436C-AEB8-BE867D3E879B}" destId="{1E52293E-83F6-4C1C-8F88-668271AE89A2}" srcOrd="1" destOrd="0" presId="urn:microsoft.com/office/officeart/2018/2/layout/IconLabelList"/>
    <dgm:cxn modelId="{414D2B34-2431-4F8B-AD03-AB053FAF445F}" type="presParOf" srcId="{C4769BCB-EAC3-436C-AEB8-BE867D3E879B}" destId="{C84848B6-4583-4B61-9B4D-97F162F9DADE}"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796C1AF-B226-457B-AA57-46B4F89E9863}"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58A68673-CB13-4094-A8B0-5B112DDB1436}">
      <dgm:prSet custT="1"/>
      <dgm:spPr/>
      <dgm:t>
        <a:bodyPr/>
        <a:lstStyle/>
        <a:p>
          <a:pPr algn="just"/>
          <a:r>
            <a:rPr lang="en-US" sz="2000" dirty="0">
              <a:solidFill>
                <a:schemeClr val="tx1"/>
              </a:solidFill>
              <a:latin typeface="Times New Roman" panose="02020603050405020304" pitchFamily="18" charset="0"/>
              <a:cs typeface="Times New Roman" panose="02020603050405020304" pitchFamily="18" charset="0"/>
            </a:rPr>
            <a:t>Certificates and records of birth, marriage, and death, including fetal death, created </a:t>
          </a:r>
          <a:r>
            <a:rPr lang="en-US" sz="2000" b="1" i="1" dirty="0">
              <a:solidFill>
                <a:schemeClr val="tx1"/>
              </a:solidFill>
              <a:latin typeface="Times New Roman" panose="02020603050405020304" pitchFamily="18" charset="0"/>
              <a:cs typeface="Times New Roman" panose="02020603050405020304" pitchFamily="18" charset="0"/>
            </a:rPr>
            <a:t>prior to January 1, 1892, </a:t>
          </a:r>
          <a:r>
            <a:rPr lang="en-US" sz="2000" dirty="0">
              <a:solidFill>
                <a:schemeClr val="tx1"/>
              </a:solidFill>
              <a:latin typeface="Times New Roman" panose="02020603050405020304" pitchFamily="18" charset="0"/>
              <a:cs typeface="Times New Roman" panose="02020603050405020304" pitchFamily="18" charset="0"/>
            </a:rPr>
            <a:t>are open to the public without restriction.  All persons may purchase a copy on municipal letterhead, or a noncertified copy of a vital record created prior to 1892.   </a:t>
          </a:r>
          <a:r>
            <a:rPr lang="en-US" sz="2000" u="sng" dirty="0">
              <a:solidFill>
                <a:schemeClr val="tx1"/>
              </a:solidFill>
              <a:latin typeface="Times New Roman" panose="02020603050405020304" pitchFamily="18" charset="0"/>
              <a:cs typeface="Times New Roman" panose="02020603050405020304" pitchFamily="18" charset="0"/>
            </a:rPr>
            <a:t>"Hands-on" access or inspection of original,  paper-based records or indexes shall not be permitted if there is an alternative method that may be used.</a:t>
          </a:r>
          <a:endParaRPr lang="en-US" sz="2000" dirty="0">
            <a:solidFill>
              <a:schemeClr val="tx1"/>
            </a:solidFill>
            <a:latin typeface="Times New Roman" panose="02020603050405020304" pitchFamily="18" charset="0"/>
            <a:cs typeface="Times New Roman" panose="02020603050405020304" pitchFamily="18" charset="0"/>
          </a:endParaRPr>
        </a:p>
      </dgm:t>
    </dgm:pt>
    <dgm:pt modelId="{5A7A989C-0D14-4361-A3D9-82E95EA5B2B0}" type="parTrans" cxnId="{5927B342-59EB-41EE-AC78-6DC402B35888}">
      <dgm:prSet/>
      <dgm:spPr/>
      <dgm:t>
        <a:bodyPr/>
        <a:lstStyle/>
        <a:p>
          <a:endParaRPr lang="en-US"/>
        </a:p>
      </dgm:t>
    </dgm:pt>
    <dgm:pt modelId="{10E9A698-24D1-4518-946C-6ED099338646}" type="sibTrans" cxnId="{5927B342-59EB-41EE-AC78-6DC402B35888}">
      <dgm:prSet/>
      <dgm:spPr/>
      <dgm:t>
        <a:bodyPr/>
        <a:lstStyle/>
        <a:p>
          <a:endParaRPr lang="en-US"/>
        </a:p>
      </dgm:t>
    </dgm:pt>
    <dgm:pt modelId="{1FE4C6AD-BCEF-4880-BE74-62EA0FDAF5BF}">
      <dgm:prSet/>
      <dgm:spPr/>
      <dgm:t>
        <a:bodyPr/>
        <a:lstStyle/>
        <a:p>
          <a:r>
            <a:rPr lang="en-US" dirty="0">
              <a:solidFill>
                <a:schemeClr val="tx1"/>
              </a:solidFill>
              <a:latin typeface="Times New Roman" panose="02020603050405020304" pitchFamily="18" charset="0"/>
              <a:cs typeface="Times New Roman" panose="02020603050405020304" pitchFamily="18" charset="0"/>
            </a:rPr>
            <a:t>When duplicating a record from an older book, please keep the following in mind:</a:t>
          </a:r>
        </a:p>
      </dgm:t>
    </dgm:pt>
    <dgm:pt modelId="{A90584BF-9080-4D1B-9F92-907930A4160F}" type="parTrans" cxnId="{03E0D6F6-C08E-4093-A2B6-8AABD56ADD5B}">
      <dgm:prSet/>
      <dgm:spPr/>
      <dgm:t>
        <a:bodyPr/>
        <a:lstStyle/>
        <a:p>
          <a:endParaRPr lang="en-US"/>
        </a:p>
      </dgm:t>
    </dgm:pt>
    <dgm:pt modelId="{021C6862-5B21-465C-AE73-0EFA317E5AF1}" type="sibTrans" cxnId="{03E0D6F6-C08E-4093-A2B6-8AABD56ADD5B}">
      <dgm:prSet/>
      <dgm:spPr/>
      <dgm:t>
        <a:bodyPr/>
        <a:lstStyle/>
        <a:p>
          <a:endParaRPr lang="en-US"/>
        </a:p>
      </dgm:t>
    </dgm:pt>
    <dgm:pt modelId="{92EE95CE-3553-4BA5-B4D5-93F50973DAF7}">
      <dgm:prSet/>
      <dgm:spPr/>
      <dgm:t>
        <a:bodyPr/>
        <a:lstStyle/>
        <a:p>
          <a:r>
            <a:rPr lang="en-US" dirty="0">
              <a:solidFill>
                <a:schemeClr val="tx1"/>
              </a:solidFill>
              <a:latin typeface="Times New Roman" panose="02020603050405020304" pitchFamily="18" charset="0"/>
              <a:cs typeface="Times New Roman" panose="02020603050405020304" pitchFamily="18" charset="0"/>
            </a:rPr>
            <a:t>Copy the information verbatim as it appears on the record.  Do not leave out or add a single letter even if there are obvious errors that anyone can recognize.</a:t>
          </a:r>
        </a:p>
      </dgm:t>
    </dgm:pt>
    <dgm:pt modelId="{2E62D475-6F0C-4471-A66F-AA91698941AD}" type="parTrans" cxnId="{39C39C9D-62B7-4977-A1F9-AD95FDFC2136}">
      <dgm:prSet/>
      <dgm:spPr/>
      <dgm:t>
        <a:bodyPr/>
        <a:lstStyle/>
        <a:p>
          <a:endParaRPr lang="en-US"/>
        </a:p>
      </dgm:t>
    </dgm:pt>
    <dgm:pt modelId="{E4768574-DE53-44B2-AB4C-4D38D38335FC}" type="sibTrans" cxnId="{39C39C9D-62B7-4977-A1F9-AD95FDFC2136}">
      <dgm:prSet/>
      <dgm:spPr/>
      <dgm:t>
        <a:bodyPr/>
        <a:lstStyle/>
        <a:p>
          <a:endParaRPr lang="en-US"/>
        </a:p>
      </dgm:t>
    </dgm:pt>
    <dgm:pt modelId="{3D1C7660-80E0-4595-91CE-C729356301C2}">
      <dgm:prSet/>
      <dgm:spPr/>
      <dgm:t>
        <a:bodyPr/>
        <a:lstStyle/>
        <a:p>
          <a:r>
            <a:rPr lang="en-US">
              <a:solidFill>
                <a:schemeClr val="tx1"/>
              </a:solidFill>
              <a:latin typeface="Times New Roman" panose="02020603050405020304" pitchFamily="18" charset="0"/>
              <a:cs typeface="Times New Roman" panose="02020603050405020304" pitchFamily="18" charset="0"/>
            </a:rPr>
            <a:t>Describe the book (title) which contains the record and give the page number of the record.</a:t>
          </a:r>
        </a:p>
      </dgm:t>
    </dgm:pt>
    <dgm:pt modelId="{96BAA6D7-0003-4DD6-AB7D-EF8A6BA37ACF}" type="parTrans" cxnId="{1B71DD0B-5B37-4A0B-BB1A-179011959F2F}">
      <dgm:prSet/>
      <dgm:spPr/>
      <dgm:t>
        <a:bodyPr/>
        <a:lstStyle/>
        <a:p>
          <a:endParaRPr lang="en-US"/>
        </a:p>
      </dgm:t>
    </dgm:pt>
    <dgm:pt modelId="{593C6AAE-23B6-4246-8D4C-2EC1F9DD8450}" type="sibTrans" cxnId="{1B71DD0B-5B37-4A0B-BB1A-179011959F2F}">
      <dgm:prSet/>
      <dgm:spPr/>
      <dgm:t>
        <a:bodyPr/>
        <a:lstStyle/>
        <a:p>
          <a:endParaRPr lang="en-US"/>
        </a:p>
      </dgm:t>
    </dgm:pt>
    <dgm:pt modelId="{0127872E-55A9-4B92-A64C-291F006C6A0A}">
      <dgm:prSet/>
      <dgm:spPr/>
      <dgm:t>
        <a:bodyPr/>
        <a:lstStyle/>
        <a:p>
          <a:r>
            <a:rPr lang="en-US" dirty="0">
              <a:solidFill>
                <a:schemeClr val="tx1"/>
              </a:solidFill>
              <a:latin typeface="Times New Roman" panose="02020603050405020304" pitchFamily="18" charset="0"/>
              <a:cs typeface="Times New Roman" panose="02020603050405020304" pitchFamily="18" charset="0"/>
            </a:rPr>
            <a:t>If the record does not provide a date of filing, enter the month and year.</a:t>
          </a:r>
        </a:p>
      </dgm:t>
    </dgm:pt>
    <dgm:pt modelId="{63784E66-DCB6-4E72-AAF0-770598E68300}" type="parTrans" cxnId="{5FC6F00B-43DE-4F41-BBF0-145D9ECEBC71}">
      <dgm:prSet/>
      <dgm:spPr/>
      <dgm:t>
        <a:bodyPr/>
        <a:lstStyle/>
        <a:p>
          <a:endParaRPr lang="en-US"/>
        </a:p>
      </dgm:t>
    </dgm:pt>
    <dgm:pt modelId="{7F0876D9-E09E-4512-8957-2675D0B7FDC9}" type="sibTrans" cxnId="{5FC6F00B-43DE-4F41-BBF0-145D9ECEBC71}">
      <dgm:prSet/>
      <dgm:spPr/>
      <dgm:t>
        <a:bodyPr/>
        <a:lstStyle/>
        <a:p>
          <a:endParaRPr lang="en-US"/>
        </a:p>
      </dgm:t>
    </dgm:pt>
    <dgm:pt modelId="{D1E3B9C4-21D1-4414-AC5F-8B2FE15DFBAC}">
      <dgm:prSet/>
      <dgm:spPr/>
      <dgm:t>
        <a:bodyPr/>
        <a:lstStyle/>
        <a:p>
          <a:r>
            <a:rPr lang="en-US" dirty="0">
              <a:solidFill>
                <a:schemeClr val="tx1"/>
              </a:solidFill>
              <a:latin typeface="Times New Roman" panose="02020603050405020304" pitchFamily="18" charset="0"/>
              <a:cs typeface="Times New Roman" panose="02020603050405020304" pitchFamily="18" charset="0"/>
            </a:rPr>
            <a:t>Never issue records occurring before 1892 on safety paper or use the VS-10, VS-20, or VS-30 abstract form.  Please refer to the example on pages 30-31in the “General Portion” of the municipal clerk’s handbook on DRVS website at  </a:t>
          </a:r>
          <a:r>
            <a:rPr lang="en-US" dirty="0">
              <a:solidFill>
                <a:srgbClr val="0070C0"/>
              </a:solidFill>
              <a:latin typeface="Times New Roman" panose="02020603050405020304" pitchFamily="18" charset="0"/>
              <a:cs typeface="Times New Roman" panose="02020603050405020304" pitchFamily="18" charset="0"/>
              <a:hlinkClick xmlns:r="http://schemas.openxmlformats.org/officeDocument/2006/relationships" r:id="rId1">
                <a:extLst>
                  <a:ext uri="{A12FA001-AC4F-418D-AE19-62706E023703}">
                    <ahyp:hlinkClr xmlns:ahyp="http://schemas.microsoft.com/office/drawing/2018/hyperlinkcolor" val="tx"/>
                  </a:ext>
                </a:extLst>
              </a:hlinkClick>
            </a:rPr>
            <a:t>https://www.maine.gov/dhhs/mecdc/public-health-systems/data-research/vital-records/edrs/medical-certifiers.html</a:t>
          </a:r>
          <a:r>
            <a:rPr lang="en-US" dirty="0">
              <a:solidFill>
                <a:schemeClr val="tx1"/>
              </a:solidFill>
              <a:latin typeface="Times New Roman" panose="02020603050405020304" pitchFamily="18" charset="0"/>
              <a:cs typeface="Times New Roman" panose="02020603050405020304" pitchFamily="18" charset="0"/>
            </a:rPr>
            <a:t>.  </a:t>
          </a:r>
        </a:p>
      </dgm:t>
    </dgm:pt>
    <dgm:pt modelId="{77452255-4E57-41EA-86A6-9671E6AD010F}" type="parTrans" cxnId="{55C7D636-3162-461C-A642-18EB8F692C12}">
      <dgm:prSet/>
      <dgm:spPr/>
      <dgm:t>
        <a:bodyPr/>
        <a:lstStyle/>
        <a:p>
          <a:endParaRPr lang="en-US"/>
        </a:p>
      </dgm:t>
    </dgm:pt>
    <dgm:pt modelId="{113AFECF-3B81-4ABB-88CC-A63CAF573DDE}" type="sibTrans" cxnId="{55C7D636-3162-461C-A642-18EB8F692C12}">
      <dgm:prSet/>
      <dgm:spPr/>
      <dgm:t>
        <a:bodyPr/>
        <a:lstStyle/>
        <a:p>
          <a:endParaRPr lang="en-US"/>
        </a:p>
      </dgm:t>
    </dgm:pt>
    <dgm:pt modelId="{EB12F4D3-FC2B-4243-9239-3E7ED773EE51}" type="pres">
      <dgm:prSet presAssocID="{D796C1AF-B226-457B-AA57-46B4F89E9863}" presName="Name0" presStyleCnt="0">
        <dgm:presLayoutVars>
          <dgm:dir/>
          <dgm:resizeHandles val="exact"/>
        </dgm:presLayoutVars>
      </dgm:prSet>
      <dgm:spPr/>
    </dgm:pt>
    <dgm:pt modelId="{0A7B81BF-C935-4A6C-A9C5-6F4B206C063F}" type="pres">
      <dgm:prSet presAssocID="{58A68673-CB13-4094-A8B0-5B112DDB1436}" presName="node" presStyleLbl="node1" presStyleIdx="0" presStyleCnt="2">
        <dgm:presLayoutVars>
          <dgm:bulletEnabled val="1"/>
        </dgm:presLayoutVars>
      </dgm:prSet>
      <dgm:spPr/>
    </dgm:pt>
    <dgm:pt modelId="{01352119-34F4-470C-A27D-D0B529B3AFD0}" type="pres">
      <dgm:prSet presAssocID="{10E9A698-24D1-4518-946C-6ED099338646}" presName="sibTrans" presStyleLbl="sibTrans2D1" presStyleIdx="0" presStyleCnt="1"/>
      <dgm:spPr/>
    </dgm:pt>
    <dgm:pt modelId="{166F4F99-FDD3-4F2D-BE8F-5610935E67F9}" type="pres">
      <dgm:prSet presAssocID="{10E9A698-24D1-4518-946C-6ED099338646}" presName="connectorText" presStyleLbl="sibTrans2D1" presStyleIdx="0" presStyleCnt="1"/>
      <dgm:spPr/>
    </dgm:pt>
    <dgm:pt modelId="{21E907B5-7D7A-46D5-A536-2C471631D324}" type="pres">
      <dgm:prSet presAssocID="{1FE4C6AD-BCEF-4880-BE74-62EA0FDAF5BF}" presName="node" presStyleLbl="node1" presStyleIdx="1" presStyleCnt="2">
        <dgm:presLayoutVars>
          <dgm:bulletEnabled val="1"/>
        </dgm:presLayoutVars>
      </dgm:prSet>
      <dgm:spPr/>
    </dgm:pt>
  </dgm:ptLst>
  <dgm:cxnLst>
    <dgm:cxn modelId="{1B71DD0B-5B37-4A0B-BB1A-179011959F2F}" srcId="{1FE4C6AD-BCEF-4880-BE74-62EA0FDAF5BF}" destId="{3D1C7660-80E0-4595-91CE-C729356301C2}" srcOrd="1" destOrd="0" parTransId="{96BAA6D7-0003-4DD6-AB7D-EF8A6BA37ACF}" sibTransId="{593C6AAE-23B6-4246-8D4C-2EC1F9DD8450}"/>
    <dgm:cxn modelId="{5FC6F00B-43DE-4F41-BBF0-145D9ECEBC71}" srcId="{1FE4C6AD-BCEF-4880-BE74-62EA0FDAF5BF}" destId="{0127872E-55A9-4B92-A64C-291F006C6A0A}" srcOrd="2" destOrd="0" parTransId="{63784E66-DCB6-4E72-AAF0-770598E68300}" sibTransId="{7F0876D9-E09E-4512-8957-2675D0B7FDC9}"/>
    <dgm:cxn modelId="{38EC2213-EF51-408C-8427-AB8A854D6FC6}" type="presOf" srcId="{1FE4C6AD-BCEF-4880-BE74-62EA0FDAF5BF}" destId="{21E907B5-7D7A-46D5-A536-2C471631D324}" srcOrd="0" destOrd="0" presId="urn:microsoft.com/office/officeart/2005/8/layout/process1"/>
    <dgm:cxn modelId="{833E6F22-645B-44A5-8185-F5F0EC5F61DB}" type="presOf" srcId="{D796C1AF-B226-457B-AA57-46B4F89E9863}" destId="{EB12F4D3-FC2B-4243-9239-3E7ED773EE51}" srcOrd="0" destOrd="0" presId="urn:microsoft.com/office/officeart/2005/8/layout/process1"/>
    <dgm:cxn modelId="{55C7D636-3162-461C-A642-18EB8F692C12}" srcId="{1FE4C6AD-BCEF-4880-BE74-62EA0FDAF5BF}" destId="{D1E3B9C4-21D1-4414-AC5F-8B2FE15DFBAC}" srcOrd="3" destOrd="0" parTransId="{77452255-4E57-41EA-86A6-9671E6AD010F}" sibTransId="{113AFECF-3B81-4ABB-88CC-A63CAF573DDE}"/>
    <dgm:cxn modelId="{5927B342-59EB-41EE-AC78-6DC402B35888}" srcId="{D796C1AF-B226-457B-AA57-46B4F89E9863}" destId="{58A68673-CB13-4094-A8B0-5B112DDB1436}" srcOrd="0" destOrd="0" parTransId="{5A7A989C-0D14-4361-A3D9-82E95EA5B2B0}" sibTransId="{10E9A698-24D1-4518-946C-6ED099338646}"/>
    <dgm:cxn modelId="{AF65D974-97DF-4FC3-AA3F-DDA3A6E158C4}" type="presOf" srcId="{D1E3B9C4-21D1-4414-AC5F-8B2FE15DFBAC}" destId="{21E907B5-7D7A-46D5-A536-2C471631D324}" srcOrd="0" destOrd="4" presId="urn:microsoft.com/office/officeart/2005/8/layout/process1"/>
    <dgm:cxn modelId="{82A52475-54D4-4954-BCEE-5DD07C8140B8}" type="presOf" srcId="{3D1C7660-80E0-4595-91CE-C729356301C2}" destId="{21E907B5-7D7A-46D5-A536-2C471631D324}" srcOrd="0" destOrd="2" presId="urn:microsoft.com/office/officeart/2005/8/layout/process1"/>
    <dgm:cxn modelId="{39C39C9D-62B7-4977-A1F9-AD95FDFC2136}" srcId="{1FE4C6AD-BCEF-4880-BE74-62EA0FDAF5BF}" destId="{92EE95CE-3553-4BA5-B4D5-93F50973DAF7}" srcOrd="0" destOrd="0" parTransId="{2E62D475-6F0C-4471-A66F-AA91698941AD}" sibTransId="{E4768574-DE53-44B2-AB4C-4D38D38335FC}"/>
    <dgm:cxn modelId="{C58C21AB-B2A7-4316-A7B3-465D46DE6CD6}" type="presOf" srcId="{92EE95CE-3553-4BA5-B4D5-93F50973DAF7}" destId="{21E907B5-7D7A-46D5-A536-2C471631D324}" srcOrd="0" destOrd="1" presId="urn:microsoft.com/office/officeart/2005/8/layout/process1"/>
    <dgm:cxn modelId="{7AFD43BB-7319-4AF4-8B3E-927DDF21DF44}" type="presOf" srcId="{0127872E-55A9-4B92-A64C-291F006C6A0A}" destId="{21E907B5-7D7A-46D5-A536-2C471631D324}" srcOrd="0" destOrd="3" presId="urn:microsoft.com/office/officeart/2005/8/layout/process1"/>
    <dgm:cxn modelId="{3087D3DF-3651-494D-8C14-46330F6E5920}" type="presOf" srcId="{10E9A698-24D1-4518-946C-6ED099338646}" destId="{166F4F99-FDD3-4F2D-BE8F-5610935E67F9}" srcOrd="1" destOrd="0" presId="urn:microsoft.com/office/officeart/2005/8/layout/process1"/>
    <dgm:cxn modelId="{E1C3F9E3-09C1-4E39-A6F0-6D57A7992ACE}" type="presOf" srcId="{58A68673-CB13-4094-A8B0-5B112DDB1436}" destId="{0A7B81BF-C935-4A6C-A9C5-6F4B206C063F}" srcOrd="0" destOrd="0" presId="urn:microsoft.com/office/officeart/2005/8/layout/process1"/>
    <dgm:cxn modelId="{ADC725E8-B89F-4495-B3DB-321999115BFA}" type="presOf" srcId="{10E9A698-24D1-4518-946C-6ED099338646}" destId="{01352119-34F4-470C-A27D-D0B529B3AFD0}" srcOrd="0" destOrd="0" presId="urn:microsoft.com/office/officeart/2005/8/layout/process1"/>
    <dgm:cxn modelId="{03E0D6F6-C08E-4093-A2B6-8AABD56ADD5B}" srcId="{D796C1AF-B226-457B-AA57-46B4F89E9863}" destId="{1FE4C6AD-BCEF-4880-BE74-62EA0FDAF5BF}" srcOrd="1" destOrd="0" parTransId="{A90584BF-9080-4D1B-9F92-907930A4160F}" sibTransId="{021C6862-5B21-465C-AE73-0EFA317E5AF1}"/>
    <dgm:cxn modelId="{8FC3C7B4-8DFD-4AD0-B12C-F894CF2A8790}" type="presParOf" srcId="{EB12F4D3-FC2B-4243-9239-3E7ED773EE51}" destId="{0A7B81BF-C935-4A6C-A9C5-6F4B206C063F}" srcOrd="0" destOrd="0" presId="urn:microsoft.com/office/officeart/2005/8/layout/process1"/>
    <dgm:cxn modelId="{B1650217-7630-44A5-8BD2-E6E919DD71B4}" type="presParOf" srcId="{EB12F4D3-FC2B-4243-9239-3E7ED773EE51}" destId="{01352119-34F4-470C-A27D-D0B529B3AFD0}" srcOrd="1" destOrd="0" presId="urn:microsoft.com/office/officeart/2005/8/layout/process1"/>
    <dgm:cxn modelId="{934589B3-76B4-4BF2-98FE-C7AA29AC40BB}" type="presParOf" srcId="{01352119-34F4-470C-A27D-D0B529B3AFD0}" destId="{166F4F99-FDD3-4F2D-BE8F-5610935E67F9}" srcOrd="0" destOrd="0" presId="urn:microsoft.com/office/officeart/2005/8/layout/process1"/>
    <dgm:cxn modelId="{3C48E746-EE2B-40A9-A65F-6E3022DCE8DB}" type="presParOf" srcId="{EB12F4D3-FC2B-4243-9239-3E7ED773EE51}" destId="{21E907B5-7D7A-46D5-A536-2C471631D324}" srcOrd="2"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91E2D1-96D8-4D54-82CF-E7AED034D3EA}">
      <dsp:nvSpPr>
        <dsp:cNvPr id="0" name=""/>
        <dsp:cNvSpPr/>
      </dsp:nvSpPr>
      <dsp:spPr>
        <a:xfrm>
          <a:off x="500244" y="662063"/>
          <a:ext cx="810000" cy="81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D62C0AA-AD60-4573-BF44-60DD0416E9F2}">
      <dsp:nvSpPr>
        <dsp:cNvPr id="0" name=""/>
        <dsp:cNvSpPr/>
      </dsp:nvSpPr>
      <dsp:spPr>
        <a:xfrm>
          <a:off x="5244" y="1841516"/>
          <a:ext cx="1800000" cy="128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kern="1200" dirty="0">
              <a:latin typeface="Times New Roman" panose="02020603050405020304" pitchFamily="18" charset="0"/>
              <a:cs typeface="Times New Roman" panose="02020603050405020304" pitchFamily="18" charset="0"/>
            </a:rPr>
            <a:t>Require identification for all individuals requesting vital records.</a:t>
          </a:r>
        </a:p>
      </dsp:txBody>
      <dsp:txXfrm>
        <a:off x="5244" y="1841516"/>
        <a:ext cx="1800000" cy="1282500"/>
      </dsp:txXfrm>
    </dsp:sp>
    <dsp:sp modelId="{CD2645BE-112D-4651-B8D1-FE85B75EEB68}">
      <dsp:nvSpPr>
        <dsp:cNvPr id="0" name=""/>
        <dsp:cNvSpPr/>
      </dsp:nvSpPr>
      <dsp:spPr>
        <a:xfrm>
          <a:off x="2615244" y="662063"/>
          <a:ext cx="810000" cy="81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3795F3D-678C-4857-BAB8-3376CFBA19EC}">
      <dsp:nvSpPr>
        <dsp:cNvPr id="0" name=""/>
        <dsp:cNvSpPr/>
      </dsp:nvSpPr>
      <dsp:spPr>
        <a:xfrm>
          <a:off x="2120244" y="1841516"/>
          <a:ext cx="1800000" cy="128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kern="1200" dirty="0">
              <a:latin typeface="Times New Roman" panose="02020603050405020304" pitchFamily="18" charset="0"/>
              <a:cs typeface="Times New Roman" panose="02020603050405020304" pitchFamily="18" charset="0"/>
            </a:rPr>
            <a:t>Establish a phone policy for not releasing information over the phone.</a:t>
          </a:r>
        </a:p>
      </dsp:txBody>
      <dsp:txXfrm>
        <a:off x="2120244" y="1841516"/>
        <a:ext cx="1800000" cy="1282500"/>
      </dsp:txXfrm>
    </dsp:sp>
    <dsp:sp modelId="{3EEA7D3A-75DC-4F03-90EF-2C97D300C15B}">
      <dsp:nvSpPr>
        <dsp:cNvPr id="0" name=""/>
        <dsp:cNvSpPr/>
      </dsp:nvSpPr>
      <dsp:spPr>
        <a:xfrm>
          <a:off x="4730244" y="662063"/>
          <a:ext cx="810000" cy="81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77C9D91-F059-42F2-AF5A-D161ABDD6A78}">
      <dsp:nvSpPr>
        <dsp:cNvPr id="0" name=""/>
        <dsp:cNvSpPr/>
      </dsp:nvSpPr>
      <dsp:spPr>
        <a:xfrm>
          <a:off x="4235244" y="1841516"/>
          <a:ext cx="1800000" cy="128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kern="1200" dirty="0">
              <a:latin typeface="Times New Roman" panose="02020603050405020304" pitchFamily="18" charset="0"/>
              <a:cs typeface="Times New Roman" panose="02020603050405020304" pitchFamily="18" charset="0"/>
            </a:rPr>
            <a:t>Limit access to data and vital records (authorized personnel only) and follow “disclosure of Vital Records” laws. </a:t>
          </a:r>
        </a:p>
      </dsp:txBody>
      <dsp:txXfrm>
        <a:off x="4235244" y="1841516"/>
        <a:ext cx="1800000" cy="1282500"/>
      </dsp:txXfrm>
    </dsp:sp>
    <dsp:sp modelId="{095C23A0-BDF9-4EB2-B651-A98FF7912841}">
      <dsp:nvSpPr>
        <dsp:cNvPr id="0" name=""/>
        <dsp:cNvSpPr/>
      </dsp:nvSpPr>
      <dsp:spPr>
        <a:xfrm>
          <a:off x="6845244" y="483850"/>
          <a:ext cx="810000" cy="81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A1E04FF-3206-4243-9633-61AAD86B1E51}">
      <dsp:nvSpPr>
        <dsp:cNvPr id="0" name=""/>
        <dsp:cNvSpPr/>
      </dsp:nvSpPr>
      <dsp:spPr>
        <a:xfrm>
          <a:off x="6350244" y="1306877"/>
          <a:ext cx="1800000" cy="19953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endParaRPr lang="en-US" sz="1100" kern="1200" dirty="0">
            <a:latin typeface="Times New Roman" panose="02020603050405020304" pitchFamily="18" charset="0"/>
            <a:cs typeface="Times New Roman" panose="02020603050405020304" pitchFamily="18" charset="0"/>
          </a:endParaRPr>
        </a:p>
        <a:p>
          <a:pPr marL="0" lvl="0" indent="0" algn="ctr" defTabSz="488950">
            <a:lnSpc>
              <a:spcPct val="90000"/>
            </a:lnSpc>
            <a:spcBef>
              <a:spcPct val="0"/>
            </a:spcBef>
            <a:spcAft>
              <a:spcPct val="35000"/>
            </a:spcAft>
            <a:buNone/>
          </a:pPr>
          <a:endParaRPr lang="en-US" sz="1100" kern="1200" dirty="0">
            <a:latin typeface="Times New Roman" panose="02020603050405020304" pitchFamily="18" charset="0"/>
            <a:cs typeface="Times New Roman" panose="02020603050405020304" pitchFamily="18" charset="0"/>
          </a:endParaRPr>
        </a:p>
        <a:p>
          <a:pPr marL="0" lvl="0" indent="0" algn="ctr" defTabSz="488950">
            <a:lnSpc>
              <a:spcPct val="90000"/>
            </a:lnSpc>
            <a:spcBef>
              <a:spcPct val="0"/>
            </a:spcBef>
            <a:spcAft>
              <a:spcPct val="35000"/>
            </a:spcAft>
            <a:buNone/>
          </a:pPr>
          <a:r>
            <a:rPr lang="en-US" sz="1100" kern="1200" dirty="0">
              <a:latin typeface="Times New Roman" panose="02020603050405020304" pitchFamily="18" charset="0"/>
              <a:cs typeface="Times New Roman" panose="02020603050405020304" pitchFamily="18" charset="0"/>
            </a:rPr>
            <a:t>Protect personally identifiable information such as written requests and applications.   Mark the birth records deceased (if a resident of your municipality)</a:t>
          </a:r>
        </a:p>
      </dsp:txBody>
      <dsp:txXfrm>
        <a:off x="6350244" y="1306877"/>
        <a:ext cx="1800000" cy="1995351"/>
      </dsp:txXfrm>
    </dsp:sp>
    <dsp:sp modelId="{66AD1D71-40EA-40F5-BC13-9B6566EEC3F7}">
      <dsp:nvSpPr>
        <dsp:cNvPr id="0" name=""/>
        <dsp:cNvSpPr/>
      </dsp:nvSpPr>
      <dsp:spPr>
        <a:xfrm>
          <a:off x="8960244" y="662063"/>
          <a:ext cx="810000" cy="81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84848B6-4583-4B61-9B4D-97F162F9DADE}">
      <dsp:nvSpPr>
        <dsp:cNvPr id="0" name=""/>
        <dsp:cNvSpPr/>
      </dsp:nvSpPr>
      <dsp:spPr>
        <a:xfrm>
          <a:off x="8465244" y="1841516"/>
          <a:ext cx="1800000" cy="128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kern="1200" dirty="0">
              <a:latin typeface="Times New Roman" panose="02020603050405020304" pitchFamily="18" charset="0"/>
              <a:cs typeface="Times New Roman" panose="02020603050405020304" pitchFamily="18" charset="0"/>
            </a:rPr>
            <a:t>Request validation of reports and documents submitted before releasing a vital record or issuing a marriage license. </a:t>
          </a:r>
        </a:p>
      </dsp:txBody>
      <dsp:txXfrm>
        <a:off x="8465244" y="1841516"/>
        <a:ext cx="1800000" cy="12825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7B81BF-C935-4A6C-A9C5-6F4B206C063F}">
      <dsp:nvSpPr>
        <dsp:cNvPr id="0" name=""/>
        <dsp:cNvSpPr/>
      </dsp:nvSpPr>
      <dsp:spPr>
        <a:xfrm>
          <a:off x="1964" y="113822"/>
          <a:ext cx="4189362" cy="4041671"/>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just" defTabSz="889000">
            <a:lnSpc>
              <a:spcPct val="90000"/>
            </a:lnSpc>
            <a:spcBef>
              <a:spcPct val="0"/>
            </a:spcBef>
            <a:spcAft>
              <a:spcPct val="35000"/>
            </a:spcAft>
            <a:buNone/>
          </a:pPr>
          <a:r>
            <a:rPr lang="en-US" sz="2000" kern="1200" dirty="0">
              <a:solidFill>
                <a:schemeClr val="tx1"/>
              </a:solidFill>
              <a:latin typeface="Times New Roman" panose="02020603050405020304" pitchFamily="18" charset="0"/>
              <a:cs typeface="Times New Roman" panose="02020603050405020304" pitchFamily="18" charset="0"/>
            </a:rPr>
            <a:t>Certificates and records of birth, marriage, and death, including fetal death, created </a:t>
          </a:r>
          <a:r>
            <a:rPr lang="en-US" sz="2000" b="1" i="1" kern="1200" dirty="0">
              <a:solidFill>
                <a:schemeClr val="tx1"/>
              </a:solidFill>
              <a:latin typeface="Times New Roman" panose="02020603050405020304" pitchFamily="18" charset="0"/>
              <a:cs typeface="Times New Roman" panose="02020603050405020304" pitchFamily="18" charset="0"/>
            </a:rPr>
            <a:t>prior to January 1, 1892, </a:t>
          </a:r>
          <a:r>
            <a:rPr lang="en-US" sz="2000" kern="1200" dirty="0">
              <a:solidFill>
                <a:schemeClr val="tx1"/>
              </a:solidFill>
              <a:latin typeface="Times New Roman" panose="02020603050405020304" pitchFamily="18" charset="0"/>
              <a:cs typeface="Times New Roman" panose="02020603050405020304" pitchFamily="18" charset="0"/>
            </a:rPr>
            <a:t>are open to the public without restriction.  All persons may purchase a copy on municipal letterhead, or a noncertified copy of a vital record created prior to 1892.   </a:t>
          </a:r>
          <a:r>
            <a:rPr lang="en-US" sz="2000" u="sng" kern="1200" dirty="0">
              <a:solidFill>
                <a:schemeClr val="tx1"/>
              </a:solidFill>
              <a:latin typeface="Times New Roman" panose="02020603050405020304" pitchFamily="18" charset="0"/>
              <a:cs typeface="Times New Roman" panose="02020603050405020304" pitchFamily="18" charset="0"/>
            </a:rPr>
            <a:t>"Hands-on" access or inspection of original,  paper-based records or indexes shall not be permitted if there is an alternative method that may be used.</a:t>
          </a:r>
          <a:endParaRPr lang="en-US" sz="2000" kern="1200" dirty="0">
            <a:solidFill>
              <a:schemeClr val="tx1"/>
            </a:solidFill>
            <a:latin typeface="Times New Roman" panose="02020603050405020304" pitchFamily="18" charset="0"/>
            <a:cs typeface="Times New Roman" panose="02020603050405020304" pitchFamily="18" charset="0"/>
          </a:endParaRPr>
        </a:p>
      </dsp:txBody>
      <dsp:txXfrm>
        <a:off x="120341" y="232199"/>
        <a:ext cx="3952608" cy="3804917"/>
      </dsp:txXfrm>
    </dsp:sp>
    <dsp:sp modelId="{01352119-34F4-470C-A27D-D0B529B3AFD0}">
      <dsp:nvSpPr>
        <dsp:cNvPr id="0" name=""/>
        <dsp:cNvSpPr/>
      </dsp:nvSpPr>
      <dsp:spPr>
        <a:xfrm>
          <a:off x="4610263" y="1615177"/>
          <a:ext cx="888144" cy="103896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610263" y="1822969"/>
        <a:ext cx="621701" cy="623377"/>
      </dsp:txXfrm>
    </dsp:sp>
    <dsp:sp modelId="{21E907B5-7D7A-46D5-A536-2C471631D324}">
      <dsp:nvSpPr>
        <dsp:cNvPr id="0" name=""/>
        <dsp:cNvSpPr/>
      </dsp:nvSpPr>
      <dsp:spPr>
        <a:xfrm>
          <a:off x="5867072" y="113822"/>
          <a:ext cx="4189362" cy="4041671"/>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solidFill>
                <a:schemeClr val="tx1"/>
              </a:solidFill>
              <a:latin typeface="Times New Roman" panose="02020603050405020304" pitchFamily="18" charset="0"/>
              <a:cs typeface="Times New Roman" panose="02020603050405020304" pitchFamily="18" charset="0"/>
            </a:rPr>
            <a:t>When duplicating a record from an older book, please keep the following in mind:</a:t>
          </a:r>
        </a:p>
        <a:p>
          <a:pPr marL="114300" lvl="1" indent="-114300" algn="l" defTabSz="622300">
            <a:lnSpc>
              <a:spcPct val="90000"/>
            </a:lnSpc>
            <a:spcBef>
              <a:spcPct val="0"/>
            </a:spcBef>
            <a:spcAft>
              <a:spcPct val="15000"/>
            </a:spcAft>
            <a:buChar char="•"/>
          </a:pPr>
          <a:r>
            <a:rPr lang="en-US" sz="1400" kern="1200" dirty="0">
              <a:solidFill>
                <a:schemeClr val="tx1"/>
              </a:solidFill>
              <a:latin typeface="Times New Roman" panose="02020603050405020304" pitchFamily="18" charset="0"/>
              <a:cs typeface="Times New Roman" panose="02020603050405020304" pitchFamily="18" charset="0"/>
            </a:rPr>
            <a:t>Copy the information verbatim as it appears on the record.  Do not leave out or add a single letter even if there are obvious errors that anyone can recognize.</a:t>
          </a:r>
        </a:p>
        <a:p>
          <a:pPr marL="114300" lvl="1" indent="-114300" algn="l" defTabSz="622300">
            <a:lnSpc>
              <a:spcPct val="90000"/>
            </a:lnSpc>
            <a:spcBef>
              <a:spcPct val="0"/>
            </a:spcBef>
            <a:spcAft>
              <a:spcPct val="15000"/>
            </a:spcAft>
            <a:buChar char="•"/>
          </a:pPr>
          <a:r>
            <a:rPr lang="en-US" sz="1400" kern="1200">
              <a:solidFill>
                <a:schemeClr val="tx1"/>
              </a:solidFill>
              <a:latin typeface="Times New Roman" panose="02020603050405020304" pitchFamily="18" charset="0"/>
              <a:cs typeface="Times New Roman" panose="02020603050405020304" pitchFamily="18" charset="0"/>
            </a:rPr>
            <a:t>Describe the book (title) which contains the record and give the page number of the record.</a:t>
          </a:r>
        </a:p>
        <a:p>
          <a:pPr marL="114300" lvl="1" indent="-114300" algn="l" defTabSz="622300">
            <a:lnSpc>
              <a:spcPct val="90000"/>
            </a:lnSpc>
            <a:spcBef>
              <a:spcPct val="0"/>
            </a:spcBef>
            <a:spcAft>
              <a:spcPct val="15000"/>
            </a:spcAft>
            <a:buChar char="•"/>
          </a:pPr>
          <a:r>
            <a:rPr lang="en-US" sz="1400" kern="1200" dirty="0">
              <a:solidFill>
                <a:schemeClr val="tx1"/>
              </a:solidFill>
              <a:latin typeface="Times New Roman" panose="02020603050405020304" pitchFamily="18" charset="0"/>
              <a:cs typeface="Times New Roman" panose="02020603050405020304" pitchFamily="18" charset="0"/>
            </a:rPr>
            <a:t>If the record does not provide a date of filing, enter the month and year.</a:t>
          </a:r>
        </a:p>
        <a:p>
          <a:pPr marL="114300" lvl="1" indent="-114300" algn="l" defTabSz="622300">
            <a:lnSpc>
              <a:spcPct val="90000"/>
            </a:lnSpc>
            <a:spcBef>
              <a:spcPct val="0"/>
            </a:spcBef>
            <a:spcAft>
              <a:spcPct val="15000"/>
            </a:spcAft>
            <a:buChar char="•"/>
          </a:pPr>
          <a:r>
            <a:rPr lang="en-US" sz="1400" kern="1200" dirty="0">
              <a:solidFill>
                <a:schemeClr val="tx1"/>
              </a:solidFill>
              <a:latin typeface="Times New Roman" panose="02020603050405020304" pitchFamily="18" charset="0"/>
              <a:cs typeface="Times New Roman" panose="02020603050405020304" pitchFamily="18" charset="0"/>
            </a:rPr>
            <a:t>Never issue records occurring before 1892 on safety paper or use the VS-10, VS-20, or VS-30 abstract form.  Please refer to the example on pages 30-31in the “General Portion” of the municipal clerk’s handbook on DRVS website at  </a:t>
          </a:r>
          <a:r>
            <a:rPr lang="en-US" sz="1400" kern="1200" dirty="0">
              <a:solidFill>
                <a:srgbClr val="0070C0"/>
              </a:solidFill>
              <a:latin typeface="Times New Roman" panose="02020603050405020304" pitchFamily="18" charset="0"/>
              <a:cs typeface="Times New Roman" panose="02020603050405020304" pitchFamily="18" charset="0"/>
              <a:hlinkClick xmlns:r="http://schemas.openxmlformats.org/officeDocument/2006/relationships" r:id="rId1">
                <a:extLst>
                  <a:ext uri="{A12FA001-AC4F-418D-AE19-62706E023703}">
                    <ahyp:hlinkClr xmlns:ahyp="http://schemas.microsoft.com/office/drawing/2018/hyperlinkcolor" val="tx"/>
                  </a:ext>
                </a:extLst>
              </a:hlinkClick>
            </a:rPr>
            <a:t>https://www.maine.gov/dhhs/mecdc/public-health-systems/data-research/vital-records/edrs/medical-certifiers.html</a:t>
          </a:r>
          <a:r>
            <a:rPr lang="en-US" sz="1400" kern="1200" dirty="0">
              <a:solidFill>
                <a:schemeClr val="tx1"/>
              </a:solidFill>
              <a:latin typeface="Times New Roman" panose="02020603050405020304" pitchFamily="18" charset="0"/>
              <a:cs typeface="Times New Roman" panose="02020603050405020304" pitchFamily="18" charset="0"/>
            </a:rPr>
            <a:t>.  </a:t>
          </a:r>
        </a:p>
      </dsp:txBody>
      <dsp:txXfrm>
        <a:off x="5985449" y="232199"/>
        <a:ext cx="3952608" cy="3804917"/>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A54C6E-74E3-447B-93E4-65E5C9A63200}" type="datetimeFigureOut">
              <a:rPr lang="en-US" smtClean="0"/>
              <a:t>10/2/2024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55A62D-021A-44DB-A6A7-3C01E9E6C102}" type="slidenum">
              <a:rPr lang="en-US" smtClean="0"/>
              <a:t>‹#›</a:t>
            </a:fld>
            <a:endParaRPr lang="en-US"/>
          </a:p>
        </p:txBody>
      </p:sp>
    </p:spTree>
    <p:extLst>
      <p:ext uri="{BB962C8B-B14F-4D97-AF65-F5344CB8AC3E}">
        <p14:creationId xmlns:p14="http://schemas.microsoft.com/office/powerpoint/2010/main" val="10782620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0D0ED8-5D22-4C5F-95AE-58A7C821DF2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971406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1221E5-7225-48EB-A4EE-420E7BFCF705}" type="slidenum">
              <a:rPr kumimoji="0" lang="en-US" sz="1200" b="0" i="0" u="none" strike="noStrike" kern="1200" cap="none" spc="0" normalizeH="0" baseline="0" noProof="0" smtClean="0">
                <a:ln>
                  <a:noFill/>
                </a:ln>
                <a:solidFill>
                  <a:prstClr val="black"/>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7144683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b="1" dirty="0">
              <a:effectLst/>
            </a:endParaRPr>
          </a:p>
          <a:p>
            <a:endParaRPr lang="en-US" dirty="0"/>
          </a:p>
        </p:txBody>
      </p:sp>
      <p:sp>
        <p:nvSpPr>
          <p:cNvPr id="4" name="Slide Number Placeholder 3"/>
          <p:cNvSpPr>
            <a:spLocks noGrp="1"/>
          </p:cNvSpPr>
          <p:nvPr>
            <p:ph type="sldNum" sz="quarter" idx="5"/>
          </p:nvPr>
        </p:nvSpPr>
        <p:spPr/>
        <p:txBody>
          <a:bodyPr/>
          <a:lstStyle/>
          <a:p>
            <a:fld id="{980D0ED8-5D22-4C5F-95AE-58A7C821DF2A}" type="slidenum">
              <a:rPr lang="en-US" smtClean="0"/>
              <a:t>9</a:t>
            </a:fld>
            <a:endParaRPr lang="en-US" dirty="0"/>
          </a:p>
        </p:txBody>
      </p:sp>
    </p:spTree>
    <p:extLst>
      <p:ext uri="{BB962C8B-B14F-4D97-AF65-F5344CB8AC3E}">
        <p14:creationId xmlns:p14="http://schemas.microsoft.com/office/powerpoint/2010/main" val="7643288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hangingPunct="0">
              <a:spcBef>
                <a:spcPts val="0"/>
              </a:spcBef>
              <a:spcAft>
                <a:spcPts val="0"/>
              </a:spcAft>
            </a:pPr>
            <a:r>
              <a:rPr lang="en-US" sz="1800" dirty="0">
                <a:effectLst>
                  <a:outerShdw blurRad="50800" dist="38100" algn="tr" rotWithShape="0">
                    <a:prstClr val="black">
                      <a:alpha val="40000"/>
                    </a:prstClr>
                  </a:outerShdw>
                </a:effectLst>
                <a:latin typeface="Times New Roman" panose="02020603050405020304" pitchFamily="18" charset="0"/>
                <a:ea typeface="Times New Roman" panose="02020603050405020304" pitchFamily="18" charset="0"/>
                <a:cs typeface="Times New Roman" panose="02020603050405020304" pitchFamily="18" charset="0"/>
              </a:rPr>
              <a:t>Certificates of live births, deaths, and fetal deaths occurring at the federal facility, known as </a:t>
            </a:r>
            <a:r>
              <a:rPr lang="en-US" sz="1800" dirty="0" err="1">
                <a:effectLst>
                  <a:outerShdw blurRad="50800" dist="38100" algn="tr" rotWithShape="0">
                    <a:prstClr val="black">
                      <a:alpha val="40000"/>
                    </a:prstClr>
                  </a:outerShdw>
                </a:effectLst>
                <a:latin typeface="Times New Roman" panose="02020603050405020304" pitchFamily="18" charset="0"/>
                <a:ea typeface="Times New Roman" panose="02020603050405020304" pitchFamily="18" charset="0"/>
                <a:cs typeface="Times New Roman" panose="02020603050405020304" pitchFamily="18" charset="0"/>
              </a:rPr>
              <a:t>Togus</a:t>
            </a:r>
            <a:r>
              <a:rPr lang="en-US" sz="1800" dirty="0">
                <a:effectLst>
                  <a:outerShdw blurRad="50800" dist="38100" algn="tr" rotWithShape="0">
                    <a:prstClr val="black">
                      <a:alpha val="40000"/>
                    </a:prstClr>
                  </a:outerShdw>
                </a:effectLst>
                <a:latin typeface="Times New Roman" panose="02020603050405020304" pitchFamily="18" charset="0"/>
                <a:ea typeface="Times New Roman" panose="02020603050405020304" pitchFamily="18" charset="0"/>
                <a:cs typeface="Times New Roman" panose="02020603050405020304" pitchFamily="18" charset="0"/>
              </a:rPr>
              <a:t>, are filed directly with the  Department in the DAVE system.  Prior to the DAVE system, the Department forwarded paper copies of all live births, deaths, and fetal deaths received, to the clerk of the municipality where the parents of the child resided or the municipality where the decedent resided.   </a:t>
            </a:r>
            <a:endParaRPr lang="en-US" sz="1800" dirty="0">
              <a:effectLst>
                <a:outerShdw blurRad="50800" dist="38100" algn="tr" rotWithShape="0">
                  <a:prstClr val="black">
                    <a:alpha val="40000"/>
                  </a:prstClr>
                </a:outerShdw>
              </a:effectLst>
              <a:latin typeface="Arial" panose="020B0604020202020204" pitchFamily="34" charset="0"/>
              <a:ea typeface="Times New Roman" panose="02020603050405020304" pitchFamily="18" charset="0"/>
              <a:cs typeface="Times New Roman" panose="02020603050405020304" pitchFamily="18" charset="0"/>
            </a:endParaRPr>
          </a:p>
          <a:p>
            <a:pPr marL="0" marR="0" algn="just" hangingPunct="0">
              <a:spcBef>
                <a:spcPts val="0"/>
              </a:spcBef>
              <a:spcAft>
                <a:spcPts val="0"/>
              </a:spcAft>
            </a:pPr>
            <a:r>
              <a:rPr lang="en-US" sz="1800" b="1" u="none" strike="noStrike" dirty="0">
                <a:effectLst>
                  <a:outerShdw blurRad="50800" dist="38100" algn="tr" rotWithShape="0">
                    <a:prstClr val="black">
                      <a:alpha val="40000"/>
                    </a:prstClr>
                  </a:outerShdw>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outerShdw blurRad="50800" dist="38100" algn="tr" rotWithShape="0">
                  <a:prstClr val="black">
                    <a:alpha val="40000"/>
                  </a:prstClr>
                </a:outerShdw>
              </a:effectLst>
              <a:latin typeface="Arial" panose="020B060402020202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1221E5-7225-48EB-A4EE-420E7BFCF705}" type="slidenum">
              <a:rPr kumimoji="0" lang="en-US" sz="1200" b="0" i="0" u="none" strike="noStrike" kern="1200" cap="none" spc="0" normalizeH="0" baseline="0" noProof="0" smtClean="0">
                <a:ln>
                  <a:noFill/>
                </a:ln>
                <a:solidFill>
                  <a:prstClr val="black"/>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278738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1FD57EB-748F-42D3-BAD0-3908BED06CAA}" type="datetimeFigureOut">
              <a:rPr lang="en-IN" smtClean="0"/>
              <a:t>02-10-2024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7F7D08E1-D595-48F6-8E82-0141061B2E97}" type="slidenum">
              <a:rPr lang="en-IN" smtClean="0"/>
              <a:t>‹#›</a:t>
            </a:fld>
            <a:endParaRPr lang="en-IN"/>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43563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FD57EB-748F-42D3-BAD0-3908BED06CAA}" type="datetimeFigureOut">
              <a:rPr lang="en-IN" smtClean="0"/>
              <a:t>02-10-2024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7F7D08E1-D595-48F6-8E82-0141061B2E97}" type="slidenum">
              <a:rPr lang="en-IN" smtClean="0"/>
              <a:t>‹#›</a:t>
            </a:fld>
            <a:endParaRPr lang="en-IN"/>
          </a:p>
        </p:txBody>
      </p:sp>
    </p:spTree>
    <p:extLst>
      <p:ext uri="{BB962C8B-B14F-4D97-AF65-F5344CB8AC3E}">
        <p14:creationId xmlns:p14="http://schemas.microsoft.com/office/powerpoint/2010/main" val="30298511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FD57EB-748F-42D3-BAD0-3908BED06CAA}" type="datetimeFigureOut">
              <a:rPr lang="en-IN" smtClean="0"/>
              <a:t>02-10-2024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7F7D08E1-D595-48F6-8E82-0141061B2E97}" type="slidenum">
              <a:rPr lang="en-IN" smtClean="0"/>
              <a:t>‹#›</a:t>
            </a:fld>
            <a:endParaRPr lang="en-IN"/>
          </a:p>
        </p:txBody>
      </p:sp>
    </p:spTree>
    <p:extLst>
      <p:ext uri="{BB962C8B-B14F-4D97-AF65-F5344CB8AC3E}">
        <p14:creationId xmlns:p14="http://schemas.microsoft.com/office/powerpoint/2010/main" val="3098122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FD57EB-748F-42D3-BAD0-3908BED06CAA}" type="datetimeFigureOut">
              <a:rPr lang="en-IN" smtClean="0"/>
              <a:t>02-10-2024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7F7D08E1-D595-48F6-8E82-0141061B2E97}" type="slidenum">
              <a:rPr lang="en-IN" smtClean="0"/>
              <a:t>‹#›</a:t>
            </a:fld>
            <a:endParaRPr lang="en-IN"/>
          </a:p>
        </p:txBody>
      </p:sp>
    </p:spTree>
    <p:extLst>
      <p:ext uri="{BB962C8B-B14F-4D97-AF65-F5344CB8AC3E}">
        <p14:creationId xmlns:p14="http://schemas.microsoft.com/office/powerpoint/2010/main" val="2090803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FD57EB-748F-42D3-BAD0-3908BED06CAA}" type="datetimeFigureOut">
              <a:rPr lang="en-IN" smtClean="0"/>
              <a:t>02-10-2024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7F7D08E1-D595-48F6-8E82-0141061B2E97}" type="slidenum">
              <a:rPr lang="en-IN" smtClean="0"/>
              <a:t>‹#›</a:t>
            </a:fld>
            <a:endParaRPr lang="en-IN"/>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88540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1FD57EB-748F-42D3-BAD0-3908BED06CAA}" type="datetimeFigureOut">
              <a:rPr lang="en-IN" smtClean="0"/>
              <a:t>02-10-2024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7F7D08E1-D595-48F6-8E82-0141061B2E97}" type="slidenum">
              <a:rPr lang="en-IN" smtClean="0"/>
              <a:t>‹#›</a:t>
            </a:fld>
            <a:endParaRPr lang="en-IN"/>
          </a:p>
        </p:txBody>
      </p:sp>
    </p:spTree>
    <p:extLst>
      <p:ext uri="{BB962C8B-B14F-4D97-AF65-F5344CB8AC3E}">
        <p14:creationId xmlns:p14="http://schemas.microsoft.com/office/powerpoint/2010/main" val="28269754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1FD57EB-748F-42D3-BAD0-3908BED06CAA}" type="datetimeFigureOut">
              <a:rPr lang="en-IN" smtClean="0"/>
              <a:t>02-10-2024</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7F7D08E1-D595-48F6-8E82-0141061B2E97}" type="slidenum">
              <a:rPr lang="en-IN" smtClean="0"/>
              <a:t>‹#›</a:t>
            </a:fld>
            <a:endParaRPr lang="en-IN"/>
          </a:p>
        </p:txBody>
      </p:sp>
    </p:spTree>
    <p:extLst>
      <p:ext uri="{BB962C8B-B14F-4D97-AF65-F5344CB8AC3E}">
        <p14:creationId xmlns:p14="http://schemas.microsoft.com/office/powerpoint/2010/main" val="36058399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1FD57EB-748F-42D3-BAD0-3908BED06CAA}" type="datetimeFigureOut">
              <a:rPr lang="en-IN" smtClean="0"/>
              <a:t>02-10-2024</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7F7D08E1-D595-48F6-8E82-0141061B2E97}" type="slidenum">
              <a:rPr lang="en-IN" smtClean="0"/>
              <a:t>‹#›</a:t>
            </a:fld>
            <a:endParaRPr lang="en-IN"/>
          </a:p>
        </p:txBody>
      </p:sp>
    </p:spTree>
    <p:extLst>
      <p:ext uri="{BB962C8B-B14F-4D97-AF65-F5344CB8AC3E}">
        <p14:creationId xmlns:p14="http://schemas.microsoft.com/office/powerpoint/2010/main" val="574719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81FD57EB-748F-42D3-BAD0-3908BED06CAA}" type="datetimeFigureOut">
              <a:rPr lang="en-IN" smtClean="0"/>
              <a:t>02-10-2024</a:t>
            </a:fld>
            <a:endParaRPr lang="en-IN"/>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IN"/>
          </a:p>
        </p:txBody>
      </p:sp>
      <p:sp>
        <p:nvSpPr>
          <p:cNvPr id="9" name="Slide Number Placeholder 8"/>
          <p:cNvSpPr>
            <a:spLocks noGrp="1"/>
          </p:cNvSpPr>
          <p:nvPr>
            <p:ph type="sldNum" sz="quarter" idx="12"/>
          </p:nvPr>
        </p:nvSpPr>
        <p:spPr/>
        <p:txBody>
          <a:bodyPr/>
          <a:lstStyle/>
          <a:p>
            <a:fld id="{7F7D08E1-D595-48F6-8E82-0141061B2E97}" type="slidenum">
              <a:rPr lang="en-IN" smtClean="0"/>
              <a:t>‹#›</a:t>
            </a:fld>
            <a:endParaRPr lang="en-IN"/>
          </a:p>
        </p:txBody>
      </p:sp>
    </p:spTree>
    <p:extLst>
      <p:ext uri="{BB962C8B-B14F-4D97-AF65-F5344CB8AC3E}">
        <p14:creationId xmlns:p14="http://schemas.microsoft.com/office/powerpoint/2010/main" val="34624120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81FD57EB-748F-42D3-BAD0-3908BED06CAA}" type="datetimeFigureOut">
              <a:rPr lang="en-IN" smtClean="0"/>
              <a:t>02-10-2024</a:t>
            </a:fld>
            <a:endParaRPr lang="en-IN"/>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IN"/>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F7D08E1-D595-48F6-8E82-0141061B2E97}" type="slidenum">
              <a:rPr lang="en-IN" smtClean="0"/>
              <a:t>‹#›</a:t>
            </a:fld>
            <a:endParaRPr lang="en-IN"/>
          </a:p>
        </p:txBody>
      </p:sp>
    </p:spTree>
    <p:extLst>
      <p:ext uri="{BB962C8B-B14F-4D97-AF65-F5344CB8AC3E}">
        <p14:creationId xmlns:p14="http://schemas.microsoft.com/office/powerpoint/2010/main" val="6652271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1FD57EB-748F-42D3-BAD0-3908BED06CAA}" type="datetimeFigureOut">
              <a:rPr lang="en-IN" smtClean="0"/>
              <a:t>02-10-2024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7F7D08E1-D595-48F6-8E82-0141061B2E97}" type="slidenum">
              <a:rPr lang="en-IN" smtClean="0"/>
              <a:t>‹#›</a:t>
            </a:fld>
            <a:endParaRPr lang="en-IN"/>
          </a:p>
        </p:txBody>
      </p:sp>
    </p:spTree>
    <p:extLst>
      <p:ext uri="{BB962C8B-B14F-4D97-AF65-F5344CB8AC3E}">
        <p14:creationId xmlns:p14="http://schemas.microsoft.com/office/powerpoint/2010/main" val="30220082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81FD57EB-748F-42D3-BAD0-3908BED06CAA}" type="datetimeFigureOut">
              <a:rPr lang="en-IN" smtClean="0"/>
              <a:t>02-10-2024</a:t>
            </a:fld>
            <a:endParaRPr lang="en-IN"/>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IN"/>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7F7D08E1-D595-48F6-8E82-0141061B2E97}" type="slidenum">
              <a:rPr lang="en-IN" smtClean="0"/>
              <a:t>‹#›</a:t>
            </a:fld>
            <a:endParaRPr lang="en-IN"/>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19487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https://www.crushpixel.com/stock-photo/businessman-making-copies-copying-machine-196972.html" TargetMode="External"/><Relationship Id="rId2" Type="http://schemas.openxmlformats.org/officeDocument/2006/relationships/image" Target="../media/image14.jpg"/><Relationship Id="rId1" Type="http://schemas.openxmlformats.org/officeDocument/2006/relationships/slideLayout" Target="../slideLayouts/slideLayout2.xml"/><Relationship Id="rId5" Type="http://schemas.openxmlformats.org/officeDocument/2006/relationships/hyperlink" Target="https://roeszlerengraving.com.au/products/embossing-press" TargetMode="Externa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depor.com/usa/local-usa/veterans-day-quotes-to-show-gratitude-inspirational-phrases-to-say-thank-you-nnda-nnrt-noticia/"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mountonline.org/3629/opinion/in-state-or-out-of-state-college/" TargetMode="External"/><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hyperlink" Target="https://pngtree.com/freepng/right-and-wrong-sign-check-mark-icon-green-red-circle_13223617.html" TargetMode="Externa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openxmlformats.org/officeDocument/2006/relationships/hyperlink" Target="https://expertinvestigations.co.uk/articles/types-of-frauds-in-business-explained/" TargetMode="External"/><Relationship Id="rId3" Type="http://schemas.openxmlformats.org/officeDocument/2006/relationships/diagramLayout" Target="../diagrams/layout1.xml"/><Relationship Id="rId7" Type="http://schemas.openxmlformats.org/officeDocument/2006/relationships/image" Target="../media/image29.pn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3" Type="http://schemas.openxmlformats.org/officeDocument/2006/relationships/hyperlink" Target="https://wallpaperaccess.com/fall-desktop" TargetMode="External"/><Relationship Id="rId2" Type="http://schemas.openxmlformats.org/officeDocument/2006/relationships/image" Target="../media/image30.jpg"/><Relationship Id="rId1" Type="http://schemas.openxmlformats.org/officeDocument/2006/relationships/slideLayout" Target="../slideLayouts/slideLayout2.xml"/><Relationship Id="rId5" Type="http://schemas.openxmlformats.org/officeDocument/2006/relationships/hyperlink" Target="https://www.vecteezy.com/free-vector/pen-and-paper-icon" TargetMode="External"/><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image" Target="../media/image32.emf"/><Relationship Id="rId7" Type="http://schemas.openxmlformats.org/officeDocument/2006/relationships/hyperlink" Target="https://www.vecteezy.com/png/10985118-autumn-falling-leaves" TargetMode="External"/><Relationship Id="rId2" Type="http://schemas.openxmlformats.org/officeDocument/2006/relationships/oleObject" Target="../embeddings/oleObject1.bin"/><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hyperlink" Target="https://in.pinterest.com/pin/fall-leaves-transparent-picture--344736546468922532/" TargetMode="Externa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hyperlink" Target="https://quoteproverbs.com/family/" TargetMode="External"/><Relationship Id="rId2" Type="http://schemas.openxmlformats.org/officeDocument/2006/relationships/image" Target="../media/image35.jp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hyperlink" Target="https://moduluscardprinters.co.uk/photo-id-cards/" TargetMode="External"/><Relationship Id="rId7" Type="http://schemas.openxmlformats.org/officeDocument/2006/relationships/hyperlink" Target="https://elmundodelargo.blogspot.com/2006/12/licencia-de-conduccin.html" TargetMode="External"/><Relationship Id="rId2" Type="http://schemas.openxmlformats.org/officeDocument/2006/relationships/image" Target="../media/image36.png"/><Relationship Id="rId1" Type="http://schemas.openxmlformats.org/officeDocument/2006/relationships/slideLayout" Target="../slideLayouts/slideLayout4.xml"/><Relationship Id="rId6" Type="http://schemas.openxmlformats.org/officeDocument/2006/relationships/image" Target="../media/image38.gif"/><Relationship Id="rId5" Type="http://schemas.openxmlformats.org/officeDocument/2006/relationships/hyperlink" Target="https://www.vecteezy.com/png/14943384-passport-travel-documents-for-immigration-officers-in-the-airport-before-traveling" TargetMode="External"/><Relationship Id="rId4" Type="http://schemas.openxmlformats.org/officeDocument/2006/relationships/image" Target="../media/image37.png"/><Relationship Id="rId9" Type="http://schemas.openxmlformats.org/officeDocument/2006/relationships/hyperlink" Target="https://www.postermywall.com/index.php/posterbuilder/copy/4b9a4f05b54f5a1e532d867f242b00ff"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nursingeditors.com/category/administrivia/" TargetMode="External"/><Relationship Id="rId2" Type="http://schemas.openxmlformats.org/officeDocument/2006/relationships/image" Target="../media/image40.jp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hyperlink" Target="https://ar.inspiredpencil.com/pictures-2023/falling-leaves-clip-art" TargetMode="External"/><Relationship Id="rId7" Type="http://schemas.openxmlformats.org/officeDocument/2006/relationships/hyperlink" Target="https://www.dreamstime.com/royalty-free-stock-image-autumn-cemetery-image15958486" TargetMode="External"/><Relationship Id="rId2" Type="http://schemas.openxmlformats.org/officeDocument/2006/relationships/image" Target="../media/image3.jpeg"/><Relationship Id="rId1" Type="http://schemas.openxmlformats.org/officeDocument/2006/relationships/slideLayout" Target="../slideLayouts/slideLayout4.xml"/><Relationship Id="rId6" Type="http://schemas.openxmlformats.org/officeDocument/2006/relationships/image" Target="../media/image5.jpg"/><Relationship Id="rId5" Type="http://schemas.openxmlformats.org/officeDocument/2006/relationships/hyperlink" Target="https://www.vecteezy.com/png/8520847-watercolor-leaf-autumn-leaves-clipart" TargetMode="Externa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printefficiency.com/solution/rubber-stamps/" TargetMode="External"/><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pixabay.com/en/writer-to-write-notebook-notion-795286/" TargetMode="External"/><Relationship Id="rId2" Type="http://schemas.openxmlformats.org/officeDocument/2006/relationships/image" Target="../media/image44.png"/><Relationship Id="rId1" Type="http://schemas.openxmlformats.org/officeDocument/2006/relationships/slideLayout" Target="../slideLayouts/slideLayout8.xml"/><Relationship Id="rId5" Type="http://schemas.openxmlformats.org/officeDocument/2006/relationships/hyperlink" Target="http://www.stationeryxpress.com/embossing-stamper-device-1-unit/td6270/" TargetMode="Externa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hyperlink" Target="https://www.bankinfosecurity.com/webinars/creating-culture-security-top-10-elements-information-security-program-w-150" TargetMode="External"/><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uptownnotaries.ca/certified-true-copy-burnaby-coquitlam" TargetMode="External"/><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kyopengov.org/blog/redaction-headlines" TargetMode="External"/><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hyperlink" Target="https://www.maine.gov/dhhs/mecdc/public-health-systems/data-research/vital-records/edrs/medical-certifiers.html" TargetMode="Externa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8.xml.rels><?xml version="1.0" encoding="UTF-8" standalone="yes"?>
<Relationships xmlns="http://schemas.openxmlformats.org/package/2006/relationships"><Relationship Id="rId2" Type="http://schemas.openxmlformats.org/officeDocument/2006/relationships/hyperlink" Target="mailto:maine.archives@maine.gov"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hyperlink" Target="https://www.maine.gov/sos/cec/rules/10/chaps10.htm#146" TargetMode="External"/><Relationship Id="rId1" Type="http://schemas.openxmlformats.org/officeDocument/2006/relationships/slideLayout" Target="../slideLayouts/slideLayout2.xml"/><Relationship Id="rId4" Type="http://schemas.openxmlformats.org/officeDocument/2006/relationships/hyperlink" Target="https://exoiuvpzt.blob.core.windows.net/how-to-dry-and-preserve-fruits.html"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nj.cooperatornews.com/article/laws-vs-rules" TargetMode="External"/><Relationship Id="rId2" Type="http://schemas.openxmlformats.org/officeDocument/2006/relationships/image" Target="../media/image6.jp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hyperlink" Target="https://www.pngall.com/vault-png/download/51392" TargetMode="External"/><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hyperlink" Target="mailto:susan.paradis@maine.gov" TargetMode="External"/><Relationship Id="rId1" Type="http://schemas.openxmlformats.org/officeDocument/2006/relationships/slideLayout" Target="../slideLayouts/slideLayout2.xml"/><Relationship Id="rId4" Type="http://schemas.openxmlformats.org/officeDocument/2006/relationships/image" Target="../media/image51.emf"/></Relationships>
</file>

<file path=ppt/slides/_rels/slide32.xml.rels><?xml version="1.0" encoding="UTF-8" standalone="yes"?>
<Relationships xmlns="http://schemas.openxmlformats.org/package/2006/relationships"><Relationship Id="rId3" Type="http://schemas.openxmlformats.org/officeDocument/2006/relationships/hyperlink" Target="https://www.pinterest.com/pin/1125968642466116/" TargetMode="External"/><Relationship Id="rId2" Type="http://schemas.openxmlformats.org/officeDocument/2006/relationships/image" Target="../media/image52.jpg"/><Relationship Id="rId1" Type="http://schemas.openxmlformats.org/officeDocument/2006/relationships/slideLayout" Target="../slideLayouts/slideLayout2.xml"/><Relationship Id="rId5" Type="http://schemas.openxmlformats.org/officeDocument/2006/relationships/hyperlink" Target="https://www.stocksy.com/1672735/autumn-leaves-on-forest-floor" TargetMode="External"/><Relationship Id="rId4" Type="http://schemas.openxmlformats.org/officeDocument/2006/relationships/image" Target="../media/image53.jpg"/></Relationships>
</file>

<file path=ppt/slides/_rels/slide4.xml.rels><?xml version="1.0" encoding="UTF-8" standalone="yes"?>
<Relationships xmlns="http://schemas.openxmlformats.org/package/2006/relationships"><Relationship Id="rId3" Type="http://schemas.openxmlformats.org/officeDocument/2006/relationships/hyperlink" Target="https://www.publicdomainpictures.net/view-image.php?image=5167&amp;picture=3" TargetMode="External"/><Relationship Id="rId2" Type="http://schemas.openxmlformats.org/officeDocument/2006/relationships/image" Target="../media/image7.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hyperlink" Target="https://www.maine.gov/dhhs/mecdc/public-health-systems/data-research/vital-records/forms/index.shtml" TargetMode="External"/><Relationship Id="rId2" Type="http://schemas.openxmlformats.org/officeDocument/2006/relationships/hyperlink" Target="https://www.maine.gov/dhhs/mecdc/public-health-systems/data-research/vital-records/edrs/medical-certifiers.html" TargetMode="External"/><Relationship Id="rId1" Type="http://schemas.openxmlformats.org/officeDocument/2006/relationships/slideLayout" Target="../slideLayouts/slideLayout2.xml"/><Relationship Id="rId6" Type="http://schemas.openxmlformats.org/officeDocument/2006/relationships/hyperlink" Target="https://wallpapersden.com/a-bridge-in-autumn-season-wallpaper/2560x1600/" TargetMode="External"/><Relationship Id="rId5" Type="http://schemas.openxmlformats.org/officeDocument/2006/relationships/image" Target="../media/image8.jpg"/><Relationship Id="rId4" Type="http://schemas.openxmlformats.org/officeDocument/2006/relationships/hyperlink" Target="https://docuware.maine.gov/DocuWare/Platform/WebClient/"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hyperlink" Target="https://www.wallpaperflare.com/read-nature-literature-leaf-autumn-fall-knowledge-power-wallpaper-aidsg"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flickr.com/photos/itupictures/16474692050" TargetMode="External"/><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hyperlink" Target="https://cartoondealer.com/illustrations/pg1/verify.html" TargetMode="External"/><Relationship Id="rId3" Type="http://schemas.openxmlformats.org/officeDocument/2006/relationships/image" Target="../media/image11.jpg"/><Relationship Id="rId7"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www.maine.gov/dhhs/mecdc/public-health-systems/data-research/vital-records/edrs/medical-certifiers.html" TargetMode="External"/><Relationship Id="rId5" Type="http://schemas.openxmlformats.org/officeDocument/2006/relationships/hyperlink" Target="mailto:Mary.Motuzas@maine.gov" TargetMode="External"/><Relationship Id="rId4" Type="http://schemas.openxmlformats.org/officeDocument/2006/relationships/hyperlink" Target="https://www.pinterest.de/pin/autumn-season-fall_fashion_season-instagram-photos-and-videos--348747564901064232/"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mailto:VitalRecords.DHHS@maine.gov" TargetMode="External"/><Relationship Id="rId5" Type="http://schemas.openxmlformats.org/officeDocument/2006/relationships/hyperlink" Target="https://docuware.maine.gov/DocuWare" TargetMode="External"/><Relationship Id="rId4" Type="http://schemas.openxmlformats.org/officeDocument/2006/relationships/hyperlink" Target="https://www.behance.net/gallery/78444811/PORTAL-Photoshop-Manipulation-Tutoria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657E56-97FD-FFB9-D9E0-6ADB25E4BDB8}"/>
              </a:ext>
            </a:extLst>
          </p:cNvPr>
          <p:cNvPicPr>
            <a:picLocks noChangeAspect="1"/>
          </p:cNvPicPr>
          <p:nvPr/>
        </p:nvPicPr>
        <p:blipFill>
          <a:blip r:embed="rId2"/>
          <a:stretch>
            <a:fillRect/>
          </a:stretch>
        </p:blipFill>
        <p:spPr>
          <a:xfrm>
            <a:off x="5415647" y="3614188"/>
            <a:ext cx="2257425" cy="2082655"/>
          </a:xfrm>
          <a:prstGeom prst="rect">
            <a:avLst/>
          </a:prstGeom>
        </p:spPr>
      </p:pic>
      <p:grpSp>
        <p:nvGrpSpPr>
          <p:cNvPr id="4" name="Google Shape;3775;p50"/>
          <p:cNvGrpSpPr/>
          <p:nvPr/>
        </p:nvGrpSpPr>
        <p:grpSpPr>
          <a:xfrm>
            <a:off x="9047" y="-1909675"/>
            <a:ext cx="12173906" cy="10677350"/>
            <a:chOff x="-967664" y="-2631951"/>
            <a:chExt cx="12173906" cy="10677350"/>
          </a:xfrm>
        </p:grpSpPr>
        <p:sp>
          <p:nvSpPr>
            <p:cNvPr id="5" name="Google Shape;3776;p50"/>
            <p:cNvSpPr/>
            <p:nvPr/>
          </p:nvSpPr>
          <p:spPr>
            <a:xfrm>
              <a:off x="4970835" y="5653452"/>
              <a:ext cx="462378" cy="461377"/>
            </a:xfrm>
            <a:custGeom>
              <a:avLst/>
              <a:gdLst/>
              <a:ahLst/>
              <a:cxnLst/>
              <a:rect l="l" t="t" r="r" b="b"/>
              <a:pathLst>
                <a:path w="1386" h="1383" extrusionOk="0">
                  <a:moveTo>
                    <a:pt x="309" y="0"/>
                  </a:moveTo>
                  <a:cubicBezTo>
                    <a:pt x="258" y="0"/>
                    <a:pt x="208" y="5"/>
                    <a:pt x="167" y="5"/>
                  </a:cubicBezTo>
                  <a:cubicBezTo>
                    <a:pt x="132" y="10"/>
                    <a:pt x="101" y="15"/>
                    <a:pt x="71" y="20"/>
                  </a:cubicBezTo>
                  <a:cubicBezTo>
                    <a:pt x="46" y="25"/>
                    <a:pt x="31" y="30"/>
                    <a:pt x="31" y="30"/>
                  </a:cubicBezTo>
                  <a:cubicBezTo>
                    <a:pt x="31" y="30"/>
                    <a:pt x="31" y="40"/>
                    <a:pt x="26" y="66"/>
                  </a:cubicBezTo>
                  <a:cubicBezTo>
                    <a:pt x="15" y="96"/>
                    <a:pt x="15" y="131"/>
                    <a:pt x="10" y="162"/>
                  </a:cubicBezTo>
                  <a:cubicBezTo>
                    <a:pt x="5" y="202"/>
                    <a:pt x="0" y="253"/>
                    <a:pt x="0" y="303"/>
                  </a:cubicBezTo>
                  <a:cubicBezTo>
                    <a:pt x="0" y="359"/>
                    <a:pt x="5" y="410"/>
                    <a:pt x="10" y="465"/>
                  </a:cubicBezTo>
                  <a:cubicBezTo>
                    <a:pt x="15" y="521"/>
                    <a:pt x="26" y="577"/>
                    <a:pt x="41" y="632"/>
                  </a:cubicBezTo>
                  <a:cubicBezTo>
                    <a:pt x="56" y="688"/>
                    <a:pt x="76" y="743"/>
                    <a:pt x="101" y="799"/>
                  </a:cubicBezTo>
                  <a:cubicBezTo>
                    <a:pt x="147" y="905"/>
                    <a:pt x="218" y="1001"/>
                    <a:pt x="299" y="1082"/>
                  </a:cubicBezTo>
                  <a:cubicBezTo>
                    <a:pt x="385" y="1168"/>
                    <a:pt x="481" y="1234"/>
                    <a:pt x="587" y="1285"/>
                  </a:cubicBezTo>
                  <a:cubicBezTo>
                    <a:pt x="643" y="1305"/>
                    <a:pt x="698" y="1325"/>
                    <a:pt x="754" y="1340"/>
                  </a:cubicBezTo>
                  <a:cubicBezTo>
                    <a:pt x="809" y="1355"/>
                    <a:pt x="865" y="1365"/>
                    <a:pt x="921" y="1376"/>
                  </a:cubicBezTo>
                  <a:cubicBezTo>
                    <a:pt x="976" y="1381"/>
                    <a:pt x="1027" y="1381"/>
                    <a:pt x="1083" y="1381"/>
                  </a:cubicBezTo>
                  <a:cubicBezTo>
                    <a:pt x="1093" y="1382"/>
                    <a:pt x="1103" y="1382"/>
                    <a:pt x="1113" y="1382"/>
                  </a:cubicBezTo>
                  <a:cubicBezTo>
                    <a:pt x="1153" y="1382"/>
                    <a:pt x="1192" y="1376"/>
                    <a:pt x="1224" y="1376"/>
                  </a:cubicBezTo>
                  <a:cubicBezTo>
                    <a:pt x="1260" y="1370"/>
                    <a:pt x="1295" y="1360"/>
                    <a:pt x="1320" y="1360"/>
                  </a:cubicBezTo>
                  <a:lnTo>
                    <a:pt x="1356" y="1355"/>
                  </a:lnTo>
                  <a:cubicBezTo>
                    <a:pt x="1356" y="1355"/>
                    <a:pt x="1361" y="1340"/>
                    <a:pt x="1366" y="1315"/>
                  </a:cubicBezTo>
                  <a:cubicBezTo>
                    <a:pt x="1366" y="1295"/>
                    <a:pt x="1376" y="1259"/>
                    <a:pt x="1376" y="1219"/>
                  </a:cubicBezTo>
                  <a:cubicBezTo>
                    <a:pt x="1381" y="1178"/>
                    <a:pt x="1386" y="1128"/>
                    <a:pt x="1386" y="1077"/>
                  </a:cubicBezTo>
                  <a:cubicBezTo>
                    <a:pt x="1386" y="1027"/>
                    <a:pt x="1381" y="971"/>
                    <a:pt x="1376" y="920"/>
                  </a:cubicBezTo>
                  <a:cubicBezTo>
                    <a:pt x="1371" y="860"/>
                    <a:pt x="1361" y="804"/>
                    <a:pt x="1345" y="748"/>
                  </a:cubicBezTo>
                  <a:cubicBezTo>
                    <a:pt x="1330" y="693"/>
                    <a:pt x="1310" y="637"/>
                    <a:pt x="1285" y="587"/>
                  </a:cubicBezTo>
                  <a:cubicBezTo>
                    <a:pt x="1239" y="475"/>
                    <a:pt x="1174" y="379"/>
                    <a:pt x="1088" y="298"/>
                  </a:cubicBezTo>
                  <a:cubicBezTo>
                    <a:pt x="1007" y="212"/>
                    <a:pt x="911" y="147"/>
                    <a:pt x="799" y="96"/>
                  </a:cubicBezTo>
                  <a:cubicBezTo>
                    <a:pt x="749" y="71"/>
                    <a:pt x="693" y="56"/>
                    <a:pt x="637" y="40"/>
                  </a:cubicBezTo>
                  <a:cubicBezTo>
                    <a:pt x="582" y="25"/>
                    <a:pt x="526" y="15"/>
                    <a:pt x="466" y="5"/>
                  </a:cubicBezTo>
                  <a:cubicBezTo>
                    <a:pt x="415" y="0"/>
                    <a:pt x="359" y="0"/>
                    <a:pt x="309" y="0"/>
                  </a:cubicBezTo>
                  <a:close/>
                </a:path>
              </a:pathLst>
            </a:custGeom>
            <a:solidFill>
              <a:srgbClr val="F276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3777;p50"/>
            <p:cNvSpPr/>
            <p:nvPr/>
          </p:nvSpPr>
          <p:spPr>
            <a:xfrm>
              <a:off x="5160990" y="5848277"/>
              <a:ext cx="1343097" cy="1334424"/>
            </a:xfrm>
            <a:custGeom>
              <a:avLst/>
              <a:gdLst/>
              <a:ahLst/>
              <a:cxnLst/>
              <a:rect l="l" t="t" r="r" b="b"/>
              <a:pathLst>
                <a:path w="4026" h="4000" extrusionOk="0">
                  <a:moveTo>
                    <a:pt x="51" y="1"/>
                  </a:moveTo>
                  <a:cubicBezTo>
                    <a:pt x="23" y="1"/>
                    <a:pt x="0" y="36"/>
                    <a:pt x="27" y="63"/>
                  </a:cubicBezTo>
                  <a:lnTo>
                    <a:pt x="3946" y="3988"/>
                  </a:lnTo>
                  <a:cubicBezTo>
                    <a:pt x="3954" y="3996"/>
                    <a:pt x="3963" y="3999"/>
                    <a:pt x="3972" y="3999"/>
                  </a:cubicBezTo>
                  <a:cubicBezTo>
                    <a:pt x="4001" y="3999"/>
                    <a:pt x="4025" y="3961"/>
                    <a:pt x="4002" y="3937"/>
                  </a:cubicBezTo>
                  <a:lnTo>
                    <a:pt x="4002" y="3932"/>
                  </a:lnTo>
                  <a:lnTo>
                    <a:pt x="78" y="13"/>
                  </a:lnTo>
                  <a:cubicBezTo>
                    <a:pt x="69" y="4"/>
                    <a:pt x="60" y="1"/>
                    <a:pt x="51" y="1"/>
                  </a:cubicBezTo>
                  <a:close/>
                </a:path>
              </a:pathLst>
            </a:custGeom>
            <a:solidFill>
              <a:srgbClr val="A62F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3778;p50"/>
            <p:cNvSpPr/>
            <p:nvPr/>
          </p:nvSpPr>
          <p:spPr>
            <a:xfrm>
              <a:off x="5497263" y="5678473"/>
              <a:ext cx="391653" cy="587480"/>
            </a:xfrm>
            <a:custGeom>
              <a:avLst/>
              <a:gdLst/>
              <a:ahLst/>
              <a:cxnLst/>
              <a:rect l="l" t="t" r="r" b="b"/>
              <a:pathLst>
                <a:path w="1174" h="1761" extrusionOk="0">
                  <a:moveTo>
                    <a:pt x="905" y="1"/>
                  </a:moveTo>
                  <a:cubicBezTo>
                    <a:pt x="905" y="1"/>
                    <a:pt x="890" y="1"/>
                    <a:pt x="870" y="11"/>
                  </a:cubicBezTo>
                  <a:cubicBezTo>
                    <a:pt x="850" y="16"/>
                    <a:pt x="814" y="26"/>
                    <a:pt x="774" y="36"/>
                  </a:cubicBezTo>
                  <a:cubicBezTo>
                    <a:pt x="738" y="51"/>
                    <a:pt x="693" y="67"/>
                    <a:pt x="647" y="92"/>
                  </a:cubicBezTo>
                  <a:cubicBezTo>
                    <a:pt x="597" y="112"/>
                    <a:pt x="551" y="137"/>
                    <a:pt x="506" y="163"/>
                  </a:cubicBezTo>
                  <a:cubicBezTo>
                    <a:pt x="455" y="193"/>
                    <a:pt x="410" y="228"/>
                    <a:pt x="364" y="264"/>
                  </a:cubicBezTo>
                  <a:cubicBezTo>
                    <a:pt x="319" y="304"/>
                    <a:pt x="278" y="345"/>
                    <a:pt x="238" y="385"/>
                  </a:cubicBezTo>
                  <a:cubicBezTo>
                    <a:pt x="162" y="476"/>
                    <a:pt x="101" y="577"/>
                    <a:pt x="61" y="689"/>
                  </a:cubicBezTo>
                  <a:cubicBezTo>
                    <a:pt x="20" y="800"/>
                    <a:pt x="0" y="916"/>
                    <a:pt x="5" y="1033"/>
                  </a:cubicBezTo>
                  <a:cubicBezTo>
                    <a:pt x="5" y="1093"/>
                    <a:pt x="10" y="1149"/>
                    <a:pt x="20" y="1210"/>
                  </a:cubicBezTo>
                  <a:cubicBezTo>
                    <a:pt x="30" y="1265"/>
                    <a:pt x="46" y="1321"/>
                    <a:pt x="61" y="1376"/>
                  </a:cubicBezTo>
                  <a:cubicBezTo>
                    <a:pt x="81" y="1427"/>
                    <a:pt x="101" y="1478"/>
                    <a:pt x="121" y="1523"/>
                  </a:cubicBezTo>
                  <a:cubicBezTo>
                    <a:pt x="142" y="1569"/>
                    <a:pt x="167" y="1614"/>
                    <a:pt x="187" y="1649"/>
                  </a:cubicBezTo>
                  <a:cubicBezTo>
                    <a:pt x="202" y="1680"/>
                    <a:pt x="223" y="1710"/>
                    <a:pt x="238" y="1730"/>
                  </a:cubicBezTo>
                  <a:cubicBezTo>
                    <a:pt x="253" y="1751"/>
                    <a:pt x="263" y="1761"/>
                    <a:pt x="263" y="1761"/>
                  </a:cubicBezTo>
                  <a:cubicBezTo>
                    <a:pt x="263" y="1761"/>
                    <a:pt x="283" y="1761"/>
                    <a:pt x="304" y="1751"/>
                  </a:cubicBezTo>
                  <a:cubicBezTo>
                    <a:pt x="324" y="1746"/>
                    <a:pt x="364" y="1735"/>
                    <a:pt x="400" y="1725"/>
                  </a:cubicBezTo>
                  <a:cubicBezTo>
                    <a:pt x="430" y="1710"/>
                    <a:pt x="481" y="1695"/>
                    <a:pt x="526" y="1670"/>
                  </a:cubicBezTo>
                  <a:cubicBezTo>
                    <a:pt x="572" y="1649"/>
                    <a:pt x="622" y="1624"/>
                    <a:pt x="668" y="1594"/>
                  </a:cubicBezTo>
                  <a:cubicBezTo>
                    <a:pt x="713" y="1564"/>
                    <a:pt x="764" y="1533"/>
                    <a:pt x="804" y="1498"/>
                  </a:cubicBezTo>
                  <a:cubicBezTo>
                    <a:pt x="850" y="1457"/>
                    <a:pt x="895" y="1417"/>
                    <a:pt x="931" y="1371"/>
                  </a:cubicBezTo>
                  <a:cubicBezTo>
                    <a:pt x="1087" y="1194"/>
                    <a:pt x="1173" y="967"/>
                    <a:pt x="1168" y="729"/>
                  </a:cubicBezTo>
                  <a:cubicBezTo>
                    <a:pt x="1168" y="668"/>
                    <a:pt x="1163" y="613"/>
                    <a:pt x="1153" y="552"/>
                  </a:cubicBezTo>
                  <a:cubicBezTo>
                    <a:pt x="1143" y="496"/>
                    <a:pt x="1128" y="441"/>
                    <a:pt x="1113" y="385"/>
                  </a:cubicBezTo>
                  <a:cubicBezTo>
                    <a:pt x="1092" y="335"/>
                    <a:pt x="1072" y="284"/>
                    <a:pt x="1052" y="239"/>
                  </a:cubicBezTo>
                  <a:cubicBezTo>
                    <a:pt x="1032" y="193"/>
                    <a:pt x="1001" y="148"/>
                    <a:pt x="986" y="112"/>
                  </a:cubicBezTo>
                  <a:cubicBezTo>
                    <a:pt x="966" y="82"/>
                    <a:pt x="946" y="51"/>
                    <a:pt x="931" y="31"/>
                  </a:cubicBezTo>
                  <a:cubicBezTo>
                    <a:pt x="915" y="11"/>
                    <a:pt x="905" y="1"/>
                    <a:pt x="905" y="1"/>
                  </a:cubicBezTo>
                  <a:close/>
                </a:path>
              </a:pathLst>
            </a:custGeom>
            <a:solidFill>
              <a:srgbClr val="F276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3779;p50"/>
            <p:cNvSpPr/>
            <p:nvPr/>
          </p:nvSpPr>
          <p:spPr>
            <a:xfrm>
              <a:off x="4997857" y="6179547"/>
              <a:ext cx="587480" cy="390319"/>
            </a:xfrm>
            <a:custGeom>
              <a:avLst/>
              <a:gdLst/>
              <a:ahLst/>
              <a:cxnLst/>
              <a:rect l="l" t="t" r="r" b="b"/>
              <a:pathLst>
                <a:path w="1761" h="1170" extrusionOk="0">
                  <a:moveTo>
                    <a:pt x="1012" y="1"/>
                  </a:moveTo>
                  <a:cubicBezTo>
                    <a:pt x="782" y="1"/>
                    <a:pt x="562" y="86"/>
                    <a:pt x="385" y="233"/>
                  </a:cubicBezTo>
                  <a:cubicBezTo>
                    <a:pt x="339" y="274"/>
                    <a:pt x="299" y="314"/>
                    <a:pt x="263" y="360"/>
                  </a:cubicBezTo>
                  <a:cubicBezTo>
                    <a:pt x="228" y="405"/>
                    <a:pt x="192" y="451"/>
                    <a:pt x="162" y="501"/>
                  </a:cubicBezTo>
                  <a:cubicBezTo>
                    <a:pt x="132" y="547"/>
                    <a:pt x="111" y="593"/>
                    <a:pt x="86" y="643"/>
                  </a:cubicBezTo>
                  <a:cubicBezTo>
                    <a:pt x="66" y="689"/>
                    <a:pt x="51" y="739"/>
                    <a:pt x="36" y="775"/>
                  </a:cubicBezTo>
                  <a:cubicBezTo>
                    <a:pt x="20" y="810"/>
                    <a:pt x="15" y="845"/>
                    <a:pt x="5" y="871"/>
                  </a:cubicBezTo>
                  <a:cubicBezTo>
                    <a:pt x="0" y="891"/>
                    <a:pt x="0" y="906"/>
                    <a:pt x="0" y="906"/>
                  </a:cubicBezTo>
                  <a:lnTo>
                    <a:pt x="31" y="931"/>
                  </a:lnTo>
                  <a:cubicBezTo>
                    <a:pt x="51" y="941"/>
                    <a:pt x="81" y="967"/>
                    <a:pt x="111" y="982"/>
                  </a:cubicBezTo>
                  <a:cubicBezTo>
                    <a:pt x="152" y="1007"/>
                    <a:pt x="192" y="1027"/>
                    <a:pt x="233" y="1048"/>
                  </a:cubicBezTo>
                  <a:cubicBezTo>
                    <a:pt x="283" y="1073"/>
                    <a:pt x="334" y="1093"/>
                    <a:pt x="385" y="1108"/>
                  </a:cubicBezTo>
                  <a:cubicBezTo>
                    <a:pt x="440" y="1129"/>
                    <a:pt x="496" y="1139"/>
                    <a:pt x="551" y="1154"/>
                  </a:cubicBezTo>
                  <a:cubicBezTo>
                    <a:pt x="607" y="1159"/>
                    <a:pt x="668" y="1169"/>
                    <a:pt x="723" y="1169"/>
                  </a:cubicBezTo>
                  <a:cubicBezTo>
                    <a:pt x="961" y="1169"/>
                    <a:pt x="1194" y="1083"/>
                    <a:pt x="1371" y="931"/>
                  </a:cubicBezTo>
                  <a:cubicBezTo>
                    <a:pt x="1416" y="891"/>
                    <a:pt x="1457" y="850"/>
                    <a:pt x="1492" y="805"/>
                  </a:cubicBezTo>
                  <a:cubicBezTo>
                    <a:pt x="1527" y="759"/>
                    <a:pt x="1563" y="714"/>
                    <a:pt x="1593" y="663"/>
                  </a:cubicBezTo>
                  <a:cubicBezTo>
                    <a:pt x="1624" y="618"/>
                    <a:pt x="1649" y="572"/>
                    <a:pt x="1669" y="522"/>
                  </a:cubicBezTo>
                  <a:cubicBezTo>
                    <a:pt x="1689" y="476"/>
                    <a:pt x="1704" y="431"/>
                    <a:pt x="1720" y="395"/>
                  </a:cubicBezTo>
                  <a:cubicBezTo>
                    <a:pt x="1735" y="360"/>
                    <a:pt x="1740" y="324"/>
                    <a:pt x="1750" y="299"/>
                  </a:cubicBezTo>
                  <a:cubicBezTo>
                    <a:pt x="1755" y="279"/>
                    <a:pt x="1760" y="259"/>
                    <a:pt x="1760" y="259"/>
                  </a:cubicBezTo>
                  <a:cubicBezTo>
                    <a:pt x="1760" y="259"/>
                    <a:pt x="1745" y="249"/>
                    <a:pt x="1730" y="239"/>
                  </a:cubicBezTo>
                  <a:cubicBezTo>
                    <a:pt x="1710" y="223"/>
                    <a:pt x="1679" y="198"/>
                    <a:pt x="1644" y="183"/>
                  </a:cubicBezTo>
                  <a:cubicBezTo>
                    <a:pt x="1613" y="163"/>
                    <a:pt x="1568" y="137"/>
                    <a:pt x="1522" y="117"/>
                  </a:cubicBezTo>
                  <a:cubicBezTo>
                    <a:pt x="1472" y="97"/>
                    <a:pt x="1421" y="77"/>
                    <a:pt x="1371" y="62"/>
                  </a:cubicBezTo>
                  <a:cubicBezTo>
                    <a:pt x="1320" y="41"/>
                    <a:pt x="1264" y="26"/>
                    <a:pt x="1204" y="16"/>
                  </a:cubicBezTo>
                  <a:cubicBezTo>
                    <a:pt x="1148" y="6"/>
                    <a:pt x="1087" y="1"/>
                    <a:pt x="1032" y="1"/>
                  </a:cubicBezTo>
                  <a:cubicBezTo>
                    <a:pt x="1025" y="1"/>
                    <a:pt x="1019" y="1"/>
                    <a:pt x="1012" y="1"/>
                  </a:cubicBezTo>
                  <a:close/>
                </a:path>
              </a:pathLst>
            </a:custGeom>
            <a:solidFill>
              <a:srgbClr val="F276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780;p50"/>
            <p:cNvSpPr/>
            <p:nvPr/>
          </p:nvSpPr>
          <p:spPr>
            <a:xfrm>
              <a:off x="5135969" y="5782891"/>
              <a:ext cx="637187" cy="626512"/>
            </a:xfrm>
            <a:custGeom>
              <a:avLst/>
              <a:gdLst/>
              <a:ahLst/>
              <a:cxnLst/>
              <a:rect l="l" t="t" r="r" b="b"/>
              <a:pathLst>
                <a:path w="1910" h="1878" extrusionOk="0">
                  <a:moveTo>
                    <a:pt x="1866" y="1"/>
                  </a:moveTo>
                  <a:cubicBezTo>
                    <a:pt x="1851" y="1"/>
                    <a:pt x="1835" y="8"/>
                    <a:pt x="1827" y="27"/>
                  </a:cubicBezTo>
                  <a:lnTo>
                    <a:pt x="1285" y="1392"/>
                  </a:lnTo>
                  <a:cubicBezTo>
                    <a:pt x="1285" y="1393"/>
                    <a:pt x="1285" y="1393"/>
                    <a:pt x="1285" y="1394"/>
                  </a:cubicBezTo>
                  <a:lnTo>
                    <a:pt x="1285" y="1394"/>
                  </a:lnTo>
                  <a:lnTo>
                    <a:pt x="1164" y="1433"/>
                  </a:lnTo>
                  <a:lnTo>
                    <a:pt x="729" y="1579"/>
                  </a:lnTo>
                  <a:lnTo>
                    <a:pt x="41" y="1807"/>
                  </a:lnTo>
                  <a:cubicBezTo>
                    <a:pt x="0" y="1820"/>
                    <a:pt x="13" y="1875"/>
                    <a:pt x="48" y="1875"/>
                  </a:cubicBezTo>
                  <a:cubicBezTo>
                    <a:pt x="53" y="1875"/>
                    <a:pt x="57" y="1874"/>
                    <a:pt x="62" y="1873"/>
                  </a:cubicBezTo>
                  <a:lnTo>
                    <a:pt x="62" y="1878"/>
                  </a:lnTo>
                  <a:lnTo>
                    <a:pt x="805" y="1635"/>
                  </a:lnTo>
                  <a:cubicBezTo>
                    <a:pt x="896" y="1605"/>
                    <a:pt x="1311" y="1534"/>
                    <a:pt x="1346" y="1433"/>
                  </a:cubicBezTo>
                  <a:lnTo>
                    <a:pt x="1897" y="42"/>
                  </a:lnTo>
                  <a:cubicBezTo>
                    <a:pt x="1909" y="18"/>
                    <a:pt x="1889" y="1"/>
                    <a:pt x="1866" y="1"/>
                  </a:cubicBezTo>
                  <a:close/>
                </a:path>
              </a:pathLst>
            </a:custGeom>
            <a:solidFill>
              <a:srgbClr val="A62F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781;p50"/>
            <p:cNvSpPr/>
            <p:nvPr/>
          </p:nvSpPr>
          <p:spPr>
            <a:xfrm>
              <a:off x="5871568" y="6053110"/>
              <a:ext cx="389985" cy="587480"/>
            </a:xfrm>
            <a:custGeom>
              <a:avLst/>
              <a:gdLst/>
              <a:ahLst/>
              <a:cxnLst/>
              <a:rect l="l" t="t" r="r" b="b"/>
              <a:pathLst>
                <a:path w="1169" h="1761" extrusionOk="0">
                  <a:moveTo>
                    <a:pt x="906" y="1"/>
                  </a:moveTo>
                  <a:cubicBezTo>
                    <a:pt x="906" y="1"/>
                    <a:pt x="891" y="1"/>
                    <a:pt x="871" y="6"/>
                  </a:cubicBezTo>
                  <a:cubicBezTo>
                    <a:pt x="850" y="16"/>
                    <a:pt x="815" y="21"/>
                    <a:pt x="775" y="36"/>
                  </a:cubicBezTo>
                  <a:cubicBezTo>
                    <a:pt x="739" y="51"/>
                    <a:pt x="689" y="66"/>
                    <a:pt x="643" y="87"/>
                  </a:cubicBezTo>
                  <a:cubicBezTo>
                    <a:pt x="598" y="112"/>
                    <a:pt x="547" y="137"/>
                    <a:pt x="501" y="162"/>
                  </a:cubicBezTo>
                  <a:cubicBezTo>
                    <a:pt x="456" y="193"/>
                    <a:pt x="405" y="228"/>
                    <a:pt x="365" y="264"/>
                  </a:cubicBezTo>
                  <a:cubicBezTo>
                    <a:pt x="319" y="299"/>
                    <a:pt x="274" y="339"/>
                    <a:pt x="238" y="385"/>
                  </a:cubicBezTo>
                  <a:cubicBezTo>
                    <a:pt x="158" y="476"/>
                    <a:pt x="102" y="577"/>
                    <a:pt x="61" y="688"/>
                  </a:cubicBezTo>
                  <a:cubicBezTo>
                    <a:pt x="21" y="800"/>
                    <a:pt x="1" y="916"/>
                    <a:pt x="1" y="1032"/>
                  </a:cubicBezTo>
                  <a:cubicBezTo>
                    <a:pt x="1" y="1088"/>
                    <a:pt x="6" y="1149"/>
                    <a:pt x="16" y="1204"/>
                  </a:cubicBezTo>
                  <a:cubicBezTo>
                    <a:pt x="26" y="1265"/>
                    <a:pt x="41" y="1320"/>
                    <a:pt x="61" y="1371"/>
                  </a:cubicBezTo>
                  <a:cubicBezTo>
                    <a:pt x="77" y="1422"/>
                    <a:pt x="97" y="1472"/>
                    <a:pt x="122" y="1523"/>
                  </a:cubicBezTo>
                  <a:cubicBezTo>
                    <a:pt x="137" y="1568"/>
                    <a:pt x="168" y="1614"/>
                    <a:pt x="183" y="1644"/>
                  </a:cubicBezTo>
                  <a:cubicBezTo>
                    <a:pt x="203" y="1680"/>
                    <a:pt x="223" y="1710"/>
                    <a:pt x="238" y="1730"/>
                  </a:cubicBezTo>
                  <a:lnTo>
                    <a:pt x="259" y="1760"/>
                  </a:lnTo>
                  <a:cubicBezTo>
                    <a:pt x="259" y="1760"/>
                    <a:pt x="274" y="1755"/>
                    <a:pt x="304" y="1750"/>
                  </a:cubicBezTo>
                  <a:cubicBezTo>
                    <a:pt x="335" y="1740"/>
                    <a:pt x="365" y="1730"/>
                    <a:pt x="395" y="1720"/>
                  </a:cubicBezTo>
                  <a:cubicBezTo>
                    <a:pt x="431" y="1705"/>
                    <a:pt x="476" y="1690"/>
                    <a:pt x="522" y="1669"/>
                  </a:cubicBezTo>
                  <a:cubicBezTo>
                    <a:pt x="572" y="1649"/>
                    <a:pt x="618" y="1624"/>
                    <a:pt x="663" y="1594"/>
                  </a:cubicBezTo>
                  <a:cubicBezTo>
                    <a:pt x="714" y="1563"/>
                    <a:pt x="759" y="1528"/>
                    <a:pt x="805" y="1492"/>
                  </a:cubicBezTo>
                  <a:cubicBezTo>
                    <a:pt x="850" y="1457"/>
                    <a:pt x="891" y="1417"/>
                    <a:pt x="931" y="1371"/>
                  </a:cubicBezTo>
                  <a:cubicBezTo>
                    <a:pt x="1088" y="1194"/>
                    <a:pt x="1169" y="961"/>
                    <a:pt x="1169" y="724"/>
                  </a:cubicBezTo>
                  <a:cubicBezTo>
                    <a:pt x="1169" y="668"/>
                    <a:pt x="1164" y="607"/>
                    <a:pt x="1154" y="552"/>
                  </a:cubicBezTo>
                  <a:cubicBezTo>
                    <a:pt x="1144" y="496"/>
                    <a:pt x="1129" y="441"/>
                    <a:pt x="1108" y="385"/>
                  </a:cubicBezTo>
                  <a:cubicBezTo>
                    <a:pt x="1093" y="334"/>
                    <a:pt x="1073" y="284"/>
                    <a:pt x="1048" y="233"/>
                  </a:cubicBezTo>
                  <a:cubicBezTo>
                    <a:pt x="1032" y="193"/>
                    <a:pt x="1007" y="152"/>
                    <a:pt x="982" y="112"/>
                  </a:cubicBezTo>
                  <a:cubicBezTo>
                    <a:pt x="967" y="81"/>
                    <a:pt x="952" y="56"/>
                    <a:pt x="931" y="31"/>
                  </a:cubicBezTo>
                  <a:cubicBezTo>
                    <a:pt x="916" y="11"/>
                    <a:pt x="906" y="1"/>
                    <a:pt x="906" y="1"/>
                  </a:cubicBezTo>
                  <a:close/>
                </a:path>
              </a:pathLst>
            </a:custGeom>
            <a:solidFill>
              <a:srgbClr val="F276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782;p50"/>
            <p:cNvSpPr/>
            <p:nvPr/>
          </p:nvSpPr>
          <p:spPr>
            <a:xfrm>
              <a:off x="5370493" y="6552517"/>
              <a:ext cx="587480" cy="389985"/>
            </a:xfrm>
            <a:custGeom>
              <a:avLst/>
              <a:gdLst/>
              <a:ahLst/>
              <a:cxnLst/>
              <a:rect l="l" t="t" r="r" b="b"/>
              <a:pathLst>
                <a:path w="1761" h="1169" extrusionOk="0">
                  <a:moveTo>
                    <a:pt x="1038" y="0"/>
                  </a:moveTo>
                  <a:cubicBezTo>
                    <a:pt x="916" y="0"/>
                    <a:pt x="800" y="21"/>
                    <a:pt x="689" y="61"/>
                  </a:cubicBezTo>
                  <a:cubicBezTo>
                    <a:pt x="582" y="97"/>
                    <a:pt x="476" y="157"/>
                    <a:pt x="390" y="233"/>
                  </a:cubicBezTo>
                  <a:cubicBezTo>
                    <a:pt x="345" y="274"/>
                    <a:pt x="304" y="314"/>
                    <a:pt x="264" y="360"/>
                  </a:cubicBezTo>
                  <a:cubicBezTo>
                    <a:pt x="228" y="405"/>
                    <a:pt x="198" y="451"/>
                    <a:pt x="168" y="501"/>
                  </a:cubicBezTo>
                  <a:cubicBezTo>
                    <a:pt x="137" y="547"/>
                    <a:pt x="112" y="592"/>
                    <a:pt x="92" y="643"/>
                  </a:cubicBezTo>
                  <a:cubicBezTo>
                    <a:pt x="72" y="688"/>
                    <a:pt x="51" y="739"/>
                    <a:pt x="41" y="774"/>
                  </a:cubicBezTo>
                  <a:cubicBezTo>
                    <a:pt x="26" y="810"/>
                    <a:pt x="16" y="845"/>
                    <a:pt x="11" y="870"/>
                  </a:cubicBezTo>
                  <a:cubicBezTo>
                    <a:pt x="6" y="891"/>
                    <a:pt x="1" y="906"/>
                    <a:pt x="1" y="906"/>
                  </a:cubicBezTo>
                  <a:cubicBezTo>
                    <a:pt x="1" y="906"/>
                    <a:pt x="16" y="916"/>
                    <a:pt x="31" y="931"/>
                  </a:cubicBezTo>
                  <a:cubicBezTo>
                    <a:pt x="51" y="941"/>
                    <a:pt x="82" y="966"/>
                    <a:pt x="117" y="982"/>
                  </a:cubicBezTo>
                  <a:cubicBezTo>
                    <a:pt x="147" y="1002"/>
                    <a:pt x="193" y="1027"/>
                    <a:pt x="239" y="1047"/>
                  </a:cubicBezTo>
                  <a:cubicBezTo>
                    <a:pt x="289" y="1073"/>
                    <a:pt x="340" y="1093"/>
                    <a:pt x="390" y="1108"/>
                  </a:cubicBezTo>
                  <a:cubicBezTo>
                    <a:pt x="441" y="1128"/>
                    <a:pt x="496" y="1138"/>
                    <a:pt x="557" y="1153"/>
                  </a:cubicBezTo>
                  <a:cubicBezTo>
                    <a:pt x="613" y="1159"/>
                    <a:pt x="668" y="1169"/>
                    <a:pt x="729" y="1169"/>
                  </a:cubicBezTo>
                  <a:cubicBezTo>
                    <a:pt x="967" y="1169"/>
                    <a:pt x="1194" y="1083"/>
                    <a:pt x="1376" y="931"/>
                  </a:cubicBezTo>
                  <a:cubicBezTo>
                    <a:pt x="1417" y="891"/>
                    <a:pt x="1462" y="850"/>
                    <a:pt x="1498" y="805"/>
                  </a:cubicBezTo>
                  <a:cubicBezTo>
                    <a:pt x="1569" y="719"/>
                    <a:pt x="1624" y="622"/>
                    <a:pt x="1675" y="521"/>
                  </a:cubicBezTo>
                  <a:cubicBezTo>
                    <a:pt x="1695" y="476"/>
                    <a:pt x="1710" y="430"/>
                    <a:pt x="1725" y="395"/>
                  </a:cubicBezTo>
                  <a:cubicBezTo>
                    <a:pt x="1735" y="365"/>
                    <a:pt x="1746" y="334"/>
                    <a:pt x="1751" y="299"/>
                  </a:cubicBezTo>
                  <a:cubicBezTo>
                    <a:pt x="1761" y="274"/>
                    <a:pt x="1761" y="263"/>
                    <a:pt x="1761" y="263"/>
                  </a:cubicBezTo>
                  <a:cubicBezTo>
                    <a:pt x="1761" y="263"/>
                    <a:pt x="1751" y="253"/>
                    <a:pt x="1730" y="238"/>
                  </a:cubicBezTo>
                  <a:cubicBezTo>
                    <a:pt x="1710" y="223"/>
                    <a:pt x="1680" y="203"/>
                    <a:pt x="1649" y="188"/>
                  </a:cubicBezTo>
                  <a:cubicBezTo>
                    <a:pt x="1614" y="167"/>
                    <a:pt x="1574" y="142"/>
                    <a:pt x="1528" y="122"/>
                  </a:cubicBezTo>
                  <a:cubicBezTo>
                    <a:pt x="1478" y="97"/>
                    <a:pt x="1427" y="76"/>
                    <a:pt x="1376" y="61"/>
                  </a:cubicBezTo>
                  <a:cubicBezTo>
                    <a:pt x="1321" y="41"/>
                    <a:pt x="1265" y="26"/>
                    <a:pt x="1209" y="16"/>
                  </a:cubicBezTo>
                  <a:cubicBezTo>
                    <a:pt x="1154" y="6"/>
                    <a:pt x="1093" y="0"/>
                    <a:pt x="1038" y="0"/>
                  </a:cubicBezTo>
                  <a:close/>
                </a:path>
              </a:pathLst>
            </a:custGeom>
            <a:solidFill>
              <a:srgbClr val="F276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783;p50"/>
            <p:cNvSpPr/>
            <p:nvPr/>
          </p:nvSpPr>
          <p:spPr>
            <a:xfrm>
              <a:off x="5510274" y="6155861"/>
              <a:ext cx="637521" cy="628847"/>
            </a:xfrm>
            <a:custGeom>
              <a:avLst/>
              <a:gdLst/>
              <a:ahLst/>
              <a:cxnLst/>
              <a:rect l="l" t="t" r="r" b="b"/>
              <a:pathLst>
                <a:path w="1911" h="1885" extrusionOk="0">
                  <a:moveTo>
                    <a:pt x="1864" y="1"/>
                  </a:moveTo>
                  <a:cubicBezTo>
                    <a:pt x="1849" y="1"/>
                    <a:pt x="1833" y="8"/>
                    <a:pt x="1827" y="26"/>
                  </a:cubicBezTo>
                  <a:lnTo>
                    <a:pt x="1286" y="1397"/>
                  </a:lnTo>
                  <a:cubicBezTo>
                    <a:pt x="1286" y="1398"/>
                    <a:pt x="1285" y="1398"/>
                    <a:pt x="1285" y="1399"/>
                  </a:cubicBezTo>
                  <a:lnTo>
                    <a:pt x="1285" y="1399"/>
                  </a:lnTo>
                  <a:lnTo>
                    <a:pt x="1165" y="1442"/>
                  </a:lnTo>
                  <a:lnTo>
                    <a:pt x="725" y="1584"/>
                  </a:lnTo>
                  <a:lnTo>
                    <a:pt x="42" y="1811"/>
                  </a:lnTo>
                  <a:cubicBezTo>
                    <a:pt x="1" y="1825"/>
                    <a:pt x="13" y="1884"/>
                    <a:pt x="46" y="1884"/>
                  </a:cubicBezTo>
                  <a:cubicBezTo>
                    <a:pt x="50" y="1884"/>
                    <a:pt x="53" y="1884"/>
                    <a:pt x="57" y="1882"/>
                  </a:cubicBezTo>
                  <a:lnTo>
                    <a:pt x="62" y="1882"/>
                  </a:lnTo>
                  <a:lnTo>
                    <a:pt x="801" y="1634"/>
                  </a:lnTo>
                  <a:cubicBezTo>
                    <a:pt x="892" y="1604"/>
                    <a:pt x="1306" y="1538"/>
                    <a:pt x="1347" y="1437"/>
                  </a:cubicBezTo>
                  <a:lnTo>
                    <a:pt x="1898" y="47"/>
                  </a:lnTo>
                  <a:cubicBezTo>
                    <a:pt x="1910" y="19"/>
                    <a:pt x="1887" y="1"/>
                    <a:pt x="1864" y="1"/>
                  </a:cubicBezTo>
                  <a:close/>
                </a:path>
              </a:pathLst>
            </a:custGeom>
            <a:solidFill>
              <a:srgbClr val="A62F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784;p50"/>
            <p:cNvSpPr/>
            <p:nvPr/>
          </p:nvSpPr>
          <p:spPr>
            <a:xfrm>
              <a:off x="6246206" y="6426080"/>
              <a:ext cx="389985" cy="587480"/>
            </a:xfrm>
            <a:custGeom>
              <a:avLst/>
              <a:gdLst/>
              <a:ahLst/>
              <a:cxnLst/>
              <a:rect l="l" t="t" r="r" b="b"/>
              <a:pathLst>
                <a:path w="1169" h="1761" extrusionOk="0">
                  <a:moveTo>
                    <a:pt x="906" y="0"/>
                  </a:moveTo>
                  <a:cubicBezTo>
                    <a:pt x="906" y="0"/>
                    <a:pt x="891" y="5"/>
                    <a:pt x="865" y="10"/>
                  </a:cubicBezTo>
                  <a:cubicBezTo>
                    <a:pt x="845" y="15"/>
                    <a:pt x="810" y="25"/>
                    <a:pt x="774" y="41"/>
                  </a:cubicBezTo>
                  <a:cubicBezTo>
                    <a:pt x="734" y="51"/>
                    <a:pt x="688" y="66"/>
                    <a:pt x="643" y="91"/>
                  </a:cubicBezTo>
                  <a:cubicBezTo>
                    <a:pt x="592" y="111"/>
                    <a:pt x="547" y="137"/>
                    <a:pt x="501" y="167"/>
                  </a:cubicBezTo>
                  <a:cubicBezTo>
                    <a:pt x="451" y="197"/>
                    <a:pt x="405" y="228"/>
                    <a:pt x="360" y="263"/>
                  </a:cubicBezTo>
                  <a:cubicBezTo>
                    <a:pt x="314" y="304"/>
                    <a:pt x="274" y="344"/>
                    <a:pt x="233" y="390"/>
                  </a:cubicBezTo>
                  <a:cubicBezTo>
                    <a:pt x="157" y="476"/>
                    <a:pt x="97" y="582"/>
                    <a:pt x="56" y="688"/>
                  </a:cubicBezTo>
                  <a:cubicBezTo>
                    <a:pt x="16" y="799"/>
                    <a:pt x="0" y="916"/>
                    <a:pt x="0" y="1032"/>
                  </a:cubicBezTo>
                  <a:cubicBezTo>
                    <a:pt x="0" y="1093"/>
                    <a:pt x="6" y="1153"/>
                    <a:pt x="16" y="1209"/>
                  </a:cubicBezTo>
                  <a:cubicBezTo>
                    <a:pt x="26" y="1264"/>
                    <a:pt x="41" y="1320"/>
                    <a:pt x="56" y="1376"/>
                  </a:cubicBezTo>
                  <a:cubicBezTo>
                    <a:pt x="76" y="1426"/>
                    <a:pt x="97" y="1477"/>
                    <a:pt x="117" y="1522"/>
                  </a:cubicBezTo>
                  <a:cubicBezTo>
                    <a:pt x="137" y="1568"/>
                    <a:pt x="162" y="1613"/>
                    <a:pt x="183" y="1649"/>
                  </a:cubicBezTo>
                  <a:cubicBezTo>
                    <a:pt x="198" y="1679"/>
                    <a:pt x="223" y="1709"/>
                    <a:pt x="233" y="1730"/>
                  </a:cubicBezTo>
                  <a:lnTo>
                    <a:pt x="258" y="1760"/>
                  </a:lnTo>
                  <a:cubicBezTo>
                    <a:pt x="258" y="1760"/>
                    <a:pt x="274" y="1760"/>
                    <a:pt x="299" y="1750"/>
                  </a:cubicBezTo>
                  <a:cubicBezTo>
                    <a:pt x="334" y="1745"/>
                    <a:pt x="365" y="1735"/>
                    <a:pt x="395" y="1725"/>
                  </a:cubicBezTo>
                  <a:cubicBezTo>
                    <a:pt x="430" y="1709"/>
                    <a:pt x="476" y="1694"/>
                    <a:pt x="521" y="1674"/>
                  </a:cubicBezTo>
                  <a:cubicBezTo>
                    <a:pt x="567" y="1649"/>
                    <a:pt x="617" y="1624"/>
                    <a:pt x="663" y="1598"/>
                  </a:cubicBezTo>
                  <a:cubicBezTo>
                    <a:pt x="714" y="1568"/>
                    <a:pt x="759" y="1532"/>
                    <a:pt x="800" y="1497"/>
                  </a:cubicBezTo>
                  <a:cubicBezTo>
                    <a:pt x="850" y="1462"/>
                    <a:pt x="891" y="1416"/>
                    <a:pt x="926" y="1376"/>
                  </a:cubicBezTo>
                  <a:cubicBezTo>
                    <a:pt x="1007" y="1285"/>
                    <a:pt x="1068" y="1184"/>
                    <a:pt x="1108" y="1072"/>
                  </a:cubicBezTo>
                  <a:cubicBezTo>
                    <a:pt x="1148" y="961"/>
                    <a:pt x="1169" y="845"/>
                    <a:pt x="1164" y="728"/>
                  </a:cubicBezTo>
                  <a:cubicBezTo>
                    <a:pt x="1164" y="668"/>
                    <a:pt x="1159" y="612"/>
                    <a:pt x="1148" y="551"/>
                  </a:cubicBezTo>
                  <a:cubicBezTo>
                    <a:pt x="1138" y="496"/>
                    <a:pt x="1128" y="440"/>
                    <a:pt x="1108" y="385"/>
                  </a:cubicBezTo>
                  <a:cubicBezTo>
                    <a:pt x="1093" y="334"/>
                    <a:pt x="1073" y="288"/>
                    <a:pt x="1047" y="238"/>
                  </a:cubicBezTo>
                  <a:cubicBezTo>
                    <a:pt x="1027" y="197"/>
                    <a:pt x="1007" y="157"/>
                    <a:pt x="982" y="116"/>
                  </a:cubicBezTo>
                  <a:cubicBezTo>
                    <a:pt x="961" y="81"/>
                    <a:pt x="941" y="51"/>
                    <a:pt x="926" y="31"/>
                  </a:cubicBezTo>
                  <a:cubicBezTo>
                    <a:pt x="916" y="10"/>
                    <a:pt x="906" y="0"/>
                    <a:pt x="906" y="0"/>
                  </a:cubicBezTo>
                  <a:close/>
                </a:path>
              </a:pathLst>
            </a:custGeom>
            <a:solidFill>
              <a:srgbClr val="F276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785;p50"/>
            <p:cNvSpPr/>
            <p:nvPr/>
          </p:nvSpPr>
          <p:spPr>
            <a:xfrm>
              <a:off x="5745132" y="6926821"/>
              <a:ext cx="587480" cy="388651"/>
            </a:xfrm>
            <a:custGeom>
              <a:avLst/>
              <a:gdLst/>
              <a:ahLst/>
              <a:cxnLst/>
              <a:rect l="l" t="t" r="r" b="b"/>
              <a:pathLst>
                <a:path w="1761" h="1165" extrusionOk="0">
                  <a:moveTo>
                    <a:pt x="997" y="0"/>
                  </a:moveTo>
                  <a:cubicBezTo>
                    <a:pt x="892" y="0"/>
                    <a:pt x="788" y="20"/>
                    <a:pt x="688" y="57"/>
                  </a:cubicBezTo>
                  <a:cubicBezTo>
                    <a:pt x="577" y="97"/>
                    <a:pt x="476" y="158"/>
                    <a:pt x="385" y="234"/>
                  </a:cubicBezTo>
                  <a:cubicBezTo>
                    <a:pt x="344" y="274"/>
                    <a:pt x="299" y="315"/>
                    <a:pt x="263" y="360"/>
                  </a:cubicBezTo>
                  <a:cubicBezTo>
                    <a:pt x="228" y="406"/>
                    <a:pt x="193" y="451"/>
                    <a:pt x="162" y="502"/>
                  </a:cubicBezTo>
                  <a:cubicBezTo>
                    <a:pt x="137" y="547"/>
                    <a:pt x="112" y="593"/>
                    <a:pt x="86" y="643"/>
                  </a:cubicBezTo>
                  <a:cubicBezTo>
                    <a:pt x="66" y="689"/>
                    <a:pt x="51" y="734"/>
                    <a:pt x="36" y="775"/>
                  </a:cubicBezTo>
                  <a:cubicBezTo>
                    <a:pt x="26" y="810"/>
                    <a:pt x="16" y="846"/>
                    <a:pt x="11" y="866"/>
                  </a:cubicBezTo>
                  <a:cubicBezTo>
                    <a:pt x="1" y="886"/>
                    <a:pt x="1" y="906"/>
                    <a:pt x="1" y="906"/>
                  </a:cubicBezTo>
                  <a:cubicBezTo>
                    <a:pt x="1" y="906"/>
                    <a:pt x="11" y="911"/>
                    <a:pt x="31" y="927"/>
                  </a:cubicBezTo>
                  <a:cubicBezTo>
                    <a:pt x="51" y="942"/>
                    <a:pt x="81" y="962"/>
                    <a:pt x="112" y="982"/>
                  </a:cubicBezTo>
                  <a:cubicBezTo>
                    <a:pt x="152" y="1002"/>
                    <a:pt x="193" y="1028"/>
                    <a:pt x="238" y="1048"/>
                  </a:cubicBezTo>
                  <a:cubicBezTo>
                    <a:pt x="284" y="1068"/>
                    <a:pt x="334" y="1088"/>
                    <a:pt x="385" y="1109"/>
                  </a:cubicBezTo>
                  <a:cubicBezTo>
                    <a:pt x="440" y="1124"/>
                    <a:pt x="496" y="1139"/>
                    <a:pt x="552" y="1149"/>
                  </a:cubicBezTo>
                  <a:cubicBezTo>
                    <a:pt x="612" y="1159"/>
                    <a:pt x="668" y="1164"/>
                    <a:pt x="729" y="1164"/>
                  </a:cubicBezTo>
                  <a:cubicBezTo>
                    <a:pt x="735" y="1164"/>
                    <a:pt x="742" y="1164"/>
                    <a:pt x="748" y="1164"/>
                  </a:cubicBezTo>
                  <a:cubicBezTo>
                    <a:pt x="974" y="1164"/>
                    <a:pt x="1199" y="1079"/>
                    <a:pt x="1371" y="927"/>
                  </a:cubicBezTo>
                  <a:cubicBezTo>
                    <a:pt x="1417" y="891"/>
                    <a:pt x="1457" y="846"/>
                    <a:pt x="1497" y="800"/>
                  </a:cubicBezTo>
                  <a:cubicBezTo>
                    <a:pt x="1533" y="755"/>
                    <a:pt x="1563" y="709"/>
                    <a:pt x="1594" y="664"/>
                  </a:cubicBezTo>
                  <a:cubicBezTo>
                    <a:pt x="1624" y="618"/>
                    <a:pt x="1649" y="568"/>
                    <a:pt x="1669" y="522"/>
                  </a:cubicBezTo>
                  <a:cubicBezTo>
                    <a:pt x="1695" y="477"/>
                    <a:pt x="1710" y="426"/>
                    <a:pt x="1720" y="396"/>
                  </a:cubicBezTo>
                  <a:cubicBezTo>
                    <a:pt x="1735" y="365"/>
                    <a:pt x="1740" y="330"/>
                    <a:pt x="1750" y="300"/>
                  </a:cubicBezTo>
                  <a:cubicBezTo>
                    <a:pt x="1755" y="274"/>
                    <a:pt x="1760" y="259"/>
                    <a:pt x="1760" y="259"/>
                  </a:cubicBezTo>
                  <a:cubicBezTo>
                    <a:pt x="1760" y="259"/>
                    <a:pt x="1750" y="249"/>
                    <a:pt x="1730" y="239"/>
                  </a:cubicBezTo>
                  <a:cubicBezTo>
                    <a:pt x="1710" y="224"/>
                    <a:pt x="1679" y="203"/>
                    <a:pt x="1644" y="183"/>
                  </a:cubicBezTo>
                  <a:cubicBezTo>
                    <a:pt x="1614" y="168"/>
                    <a:pt x="1568" y="138"/>
                    <a:pt x="1523" y="123"/>
                  </a:cubicBezTo>
                  <a:cubicBezTo>
                    <a:pt x="1472" y="97"/>
                    <a:pt x="1427" y="77"/>
                    <a:pt x="1376" y="57"/>
                  </a:cubicBezTo>
                  <a:cubicBezTo>
                    <a:pt x="1320" y="42"/>
                    <a:pt x="1265" y="26"/>
                    <a:pt x="1209" y="16"/>
                  </a:cubicBezTo>
                  <a:cubicBezTo>
                    <a:pt x="1148" y="6"/>
                    <a:pt x="1093" y="1"/>
                    <a:pt x="1032" y="1"/>
                  </a:cubicBezTo>
                  <a:cubicBezTo>
                    <a:pt x="1020" y="1"/>
                    <a:pt x="1009" y="0"/>
                    <a:pt x="997" y="0"/>
                  </a:cubicBezTo>
                  <a:close/>
                </a:path>
              </a:pathLst>
            </a:custGeom>
            <a:solidFill>
              <a:srgbClr val="F276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786;p50"/>
            <p:cNvSpPr/>
            <p:nvPr/>
          </p:nvSpPr>
          <p:spPr>
            <a:xfrm>
              <a:off x="5884912" y="6528831"/>
              <a:ext cx="637187" cy="629514"/>
            </a:xfrm>
            <a:custGeom>
              <a:avLst/>
              <a:gdLst/>
              <a:ahLst/>
              <a:cxnLst/>
              <a:rect l="l" t="t" r="r" b="b"/>
              <a:pathLst>
                <a:path w="1910" h="1887" extrusionOk="0">
                  <a:moveTo>
                    <a:pt x="1866" y="0"/>
                  </a:moveTo>
                  <a:cubicBezTo>
                    <a:pt x="1851" y="0"/>
                    <a:pt x="1835" y="8"/>
                    <a:pt x="1827" y="26"/>
                  </a:cubicBezTo>
                  <a:lnTo>
                    <a:pt x="1286" y="1396"/>
                  </a:lnTo>
                  <a:cubicBezTo>
                    <a:pt x="1285" y="1397"/>
                    <a:pt x="1285" y="1398"/>
                    <a:pt x="1285" y="1398"/>
                  </a:cubicBezTo>
                  <a:lnTo>
                    <a:pt x="1285" y="1398"/>
                  </a:lnTo>
                  <a:lnTo>
                    <a:pt x="1164" y="1437"/>
                  </a:lnTo>
                  <a:lnTo>
                    <a:pt x="724" y="1584"/>
                  </a:lnTo>
                  <a:lnTo>
                    <a:pt x="42" y="1811"/>
                  </a:lnTo>
                  <a:cubicBezTo>
                    <a:pt x="1" y="1825"/>
                    <a:pt x="13" y="1884"/>
                    <a:pt x="46" y="1884"/>
                  </a:cubicBezTo>
                  <a:cubicBezTo>
                    <a:pt x="49" y="1884"/>
                    <a:pt x="53" y="1883"/>
                    <a:pt x="57" y="1882"/>
                  </a:cubicBezTo>
                  <a:lnTo>
                    <a:pt x="62" y="1887"/>
                  </a:lnTo>
                  <a:lnTo>
                    <a:pt x="800" y="1639"/>
                  </a:lnTo>
                  <a:cubicBezTo>
                    <a:pt x="891" y="1609"/>
                    <a:pt x="1306" y="1538"/>
                    <a:pt x="1346" y="1437"/>
                  </a:cubicBezTo>
                  <a:lnTo>
                    <a:pt x="1898" y="46"/>
                  </a:lnTo>
                  <a:cubicBezTo>
                    <a:pt x="1910" y="19"/>
                    <a:pt x="1889" y="0"/>
                    <a:pt x="1866" y="0"/>
                  </a:cubicBezTo>
                  <a:close/>
                </a:path>
              </a:pathLst>
            </a:custGeom>
            <a:solidFill>
              <a:srgbClr val="A62F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787;p50"/>
            <p:cNvSpPr/>
            <p:nvPr/>
          </p:nvSpPr>
          <p:spPr>
            <a:xfrm>
              <a:off x="7229673" y="3457333"/>
              <a:ext cx="1878201" cy="1741423"/>
            </a:xfrm>
            <a:custGeom>
              <a:avLst/>
              <a:gdLst/>
              <a:ahLst/>
              <a:cxnLst/>
              <a:rect l="l" t="t" r="r" b="b"/>
              <a:pathLst>
                <a:path w="5630" h="5220" extrusionOk="0">
                  <a:moveTo>
                    <a:pt x="4900" y="1"/>
                  </a:moveTo>
                  <a:cubicBezTo>
                    <a:pt x="4507" y="1"/>
                    <a:pt x="4105" y="415"/>
                    <a:pt x="3839" y="575"/>
                  </a:cubicBezTo>
                  <a:cubicBezTo>
                    <a:pt x="3747" y="630"/>
                    <a:pt x="3650" y="648"/>
                    <a:pt x="3551" y="648"/>
                  </a:cubicBezTo>
                  <a:cubicBezTo>
                    <a:pt x="3359" y="648"/>
                    <a:pt x="3161" y="579"/>
                    <a:pt x="2979" y="579"/>
                  </a:cubicBezTo>
                  <a:cubicBezTo>
                    <a:pt x="2892" y="579"/>
                    <a:pt x="2809" y="595"/>
                    <a:pt x="2732" y="641"/>
                  </a:cubicBezTo>
                  <a:cubicBezTo>
                    <a:pt x="2403" y="833"/>
                    <a:pt x="2509" y="1344"/>
                    <a:pt x="2266" y="1652"/>
                  </a:cubicBezTo>
                  <a:cubicBezTo>
                    <a:pt x="2137" y="1810"/>
                    <a:pt x="1997" y="1833"/>
                    <a:pt x="1844" y="1833"/>
                  </a:cubicBezTo>
                  <a:cubicBezTo>
                    <a:pt x="1784" y="1833"/>
                    <a:pt x="1722" y="1829"/>
                    <a:pt x="1659" y="1829"/>
                  </a:cubicBezTo>
                  <a:cubicBezTo>
                    <a:pt x="1572" y="1829"/>
                    <a:pt x="1481" y="1835"/>
                    <a:pt x="1386" y="1865"/>
                  </a:cubicBezTo>
                  <a:cubicBezTo>
                    <a:pt x="1048" y="1976"/>
                    <a:pt x="1290" y="2644"/>
                    <a:pt x="1316" y="3023"/>
                  </a:cubicBezTo>
                  <a:cubicBezTo>
                    <a:pt x="1346" y="3407"/>
                    <a:pt x="962" y="3382"/>
                    <a:pt x="481" y="3392"/>
                  </a:cubicBezTo>
                  <a:cubicBezTo>
                    <a:pt x="1" y="3402"/>
                    <a:pt x="132" y="3888"/>
                    <a:pt x="319" y="4459"/>
                  </a:cubicBezTo>
                  <a:cubicBezTo>
                    <a:pt x="385" y="4636"/>
                    <a:pt x="400" y="4833"/>
                    <a:pt x="355" y="5015"/>
                  </a:cubicBezTo>
                  <a:cubicBezTo>
                    <a:pt x="429" y="4997"/>
                    <a:pt x="505" y="4987"/>
                    <a:pt x="582" y="4987"/>
                  </a:cubicBezTo>
                  <a:cubicBezTo>
                    <a:pt x="692" y="4987"/>
                    <a:pt x="801" y="5007"/>
                    <a:pt x="906" y="5046"/>
                  </a:cubicBezTo>
                  <a:cubicBezTo>
                    <a:pt x="1189" y="5140"/>
                    <a:pt x="1450" y="5220"/>
                    <a:pt x="1643" y="5220"/>
                  </a:cubicBezTo>
                  <a:cubicBezTo>
                    <a:pt x="1844" y="5220"/>
                    <a:pt x="1973" y="5134"/>
                    <a:pt x="1978" y="4889"/>
                  </a:cubicBezTo>
                  <a:cubicBezTo>
                    <a:pt x="1988" y="4426"/>
                    <a:pt x="1965" y="4053"/>
                    <a:pt x="2302" y="4053"/>
                  </a:cubicBezTo>
                  <a:cubicBezTo>
                    <a:pt x="2315" y="4053"/>
                    <a:pt x="2328" y="4053"/>
                    <a:pt x="2342" y="4054"/>
                  </a:cubicBezTo>
                  <a:cubicBezTo>
                    <a:pt x="2571" y="4069"/>
                    <a:pt x="2899" y="4161"/>
                    <a:pt x="3150" y="4161"/>
                  </a:cubicBezTo>
                  <a:cubicBezTo>
                    <a:pt x="3322" y="4161"/>
                    <a:pt x="3457" y="4118"/>
                    <a:pt x="3500" y="3979"/>
                  </a:cubicBezTo>
                  <a:cubicBezTo>
                    <a:pt x="3612" y="3635"/>
                    <a:pt x="3414" y="3346"/>
                    <a:pt x="3718" y="3104"/>
                  </a:cubicBezTo>
                  <a:cubicBezTo>
                    <a:pt x="4021" y="2856"/>
                    <a:pt x="4537" y="2962"/>
                    <a:pt x="4729" y="2638"/>
                  </a:cubicBezTo>
                  <a:cubicBezTo>
                    <a:pt x="4927" y="2310"/>
                    <a:pt x="4583" y="1885"/>
                    <a:pt x="4795" y="1526"/>
                  </a:cubicBezTo>
                  <a:cubicBezTo>
                    <a:pt x="4997" y="1182"/>
                    <a:pt x="5629" y="611"/>
                    <a:pt x="5240" y="125"/>
                  </a:cubicBezTo>
                  <a:cubicBezTo>
                    <a:pt x="5130" y="37"/>
                    <a:pt x="5015" y="1"/>
                    <a:pt x="490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788;p50"/>
            <p:cNvSpPr/>
            <p:nvPr/>
          </p:nvSpPr>
          <p:spPr>
            <a:xfrm>
              <a:off x="7164286" y="3644485"/>
              <a:ext cx="1673701" cy="1665027"/>
            </a:xfrm>
            <a:custGeom>
              <a:avLst/>
              <a:gdLst/>
              <a:ahLst/>
              <a:cxnLst/>
              <a:rect l="l" t="t" r="r" b="b"/>
              <a:pathLst>
                <a:path w="5017" h="4991" extrusionOk="0">
                  <a:moveTo>
                    <a:pt x="4955" y="1"/>
                  </a:moveTo>
                  <a:cubicBezTo>
                    <a:pt x="4945" y="1"/>
                    <a:pt x="4935" y="5"/>
                    <a:pt x="4925" y="14"/>
                  </a:cubicBezTo>
                  <a:lnTo>
                    <a:pt x="3899" y="1041"/>
                  </a:lnTo>
                  <a:lnTo>
                    <a:pt x="3899" y="1031"/>
                  </a:lnTo>
                  <a:cubicBezTo>
                    <a:pt x="3894" y="950"/>
                    <a:pt x="3883" y="869"/>
                    <a:pt x="3878" y="793"/>
                  </a:cubicBezTo>
                  <a:cubicBezTo>
                    <a:pt x="3868" y="667"/>
                    <a:pt x="3858" y="535"/>
                    <a:pt x="3843" y="404"/>
                  </a:cubicBezTo>
                  <a:cubicBezTo>
                    <a:pt x="3843" y="378"/>
                    <a:pt x="3821" y="364"/>
                    <a:pt x="3799" y="364"/>
                  </a:cubicBezTo>
                  <a:cubicBezTo>
                    <a:pt x="3778" y="364"/>
                    <a:pt x="3757" y="376"/>
                    <a:pt x="3757" y="404"/>
                  </a:cubicBezTo>
                  <a:lnTo>
                    <a:pt x="3823" y="1117"/>
                  </a:lnTo>
                  <a:lnTo>
                    <a:pt x="2442" y="2497"/>
                  </a:lnTo>
                  <a:lnTo>
                    <a:pt x="2442" y="2487"/>
                  </a:lnTo>
                  <a:cubicBezTo>
                    <a:pt x="2437" y="2411"/>
                    <a:pt x="2427" y="2330"/>
                    <a:pt x="2422" y="2254"/>
                  </a:cubicBezTo>
                  <a:cubicBezTo>
                    <a:pt x="2412" y="2123"/>
                    <a:pt x="2397" y="1997"/>
                    <a:pt x="2387" y="1865"/>
                  </a:cubicBezTo>
                  <a:cubicBezTo>
                    <a:pt x="2384" y="1837"/>
                    <a:pt x="2361" y="1823"/>
                    <a:pt x="2340" y="1823"/>
                  </a:cubicBezTo>
                  <a:cubicBezTo>
                    <a:pt x="2318" y="1823"/>
                    <a:pt x="2298" y="1837"/>
                    <a:pt x="2301" y="1865"/>
                  </a:cubicBezTo>
                  <a:lnTo>
                    <a:pt x="2366" y="2578"/>
                  </a:lnTo>
                  <a:lnTo>
                    <a:pt x="986" y="3959"/>
                  </a:lnTo>
                  <a:lnTo>
                    <a:pt x="986" y="3949"/>
                  </a:lnTo>
                  <a:cubicBezTo>
                    <a:pt x="976" y="3873"/>
                    <a:pt x="971" y="3792"/>
                    <a:pt x="966" y="3711"/>
                  </a:cubicBezTo>
                  <a:cubicBezTo>
                    <a:pt x="955" y="3584"/>
                    <a:pt x="940" y="3453"/>
                    <a:pt x="930" y="3327"/>
                  </a:cubicBezTo>
                  <a:cubicBezTo>
                    <a:pt x="928" y="3299"/>
                    <a:pt x="905" y="3285"/>
                    <a:pt x="883" y="3285"/>
                  </a:cubicBezTo>
                  <a:cubicBezTo>
                    <a:pt x="862" y="3285"/>
                    <a:pt x="842" y="3299"/>
                    <a:pt x="844" y="3327"/>
                  </a:cubicBezTo>
                  <a:lnTo>
                    <a:pt x="910" y="4040"/>
                  </a:lnTo>
                  <a:lnTo>
                    <a:pt x="35" y="4914"/>
                  </a:lnTo>
                  <a:cubicBezTo>
                    <a:pt x="0" y="4945"/>
                    <a:pt x="30" y="4991"/>
                    <a:pt x="64" y="4991"/>
                  </a:cubicBezTo>
                  <a:cubicBezTo>
                    <a:pt x="75" y="4991"/>
                    <a:pt x="86" y="4986"/>
                    <a:pt x="96" y="4975"/>
                  </a:cubicBezTo>
                  <a:lnTo>
                    <a:pt x="971" y="4105"/>
                  </a:lnTo>
                  <a:lnTo>
                    <a:pt x="1674" y="4156"/>
                  </a:lnTo>
                  <a:cubicBezTo>
                    <a:pt x="1729" y="4156"/>
                    <a:pt x="1729" y="4075"/>
                    <a:pt x="1674" y="4070"/>
                  </a:cubicBezTo>
                  <a:lnTo>
                    <a:pt x="1051" y="4024"/>
                  </a:lnTo>
                  <a:lnTo>
                    <a:pt x="2432" y="2644"/>
                  </a:lnTo>
                  <a:lnTo>
                    <a:pt x="3125" y="2694"/>
                  </a:lnTo>
                  <a:cubicBezTo>
                    <a:pt x="3127" y="2695"/>
                    <a:pt x="3128" y="2695"/>
                    <a:pt x="3130" y="2695"/>
                  </a:cubicBezTo>
                  <a:cubicBezTo>
                    <a:pt x="3181" y="2695"/>
                    <a:pt x="3179" y="2613"/>
                    <a:pt x="3125" y="2608"/>
                  </a:cubicBezTo>
                  <a:lnTo>
                    <a:pt x="2503" y="2563"/>
                  </a:lnTo>
                  <a:lnTo>
                    <a:pt x="3883" y="1182"/>
                  </a:lnTo>
                  <a:lnTo>
                    <a:pt x="4586" y="1233"/>
                  </a:lnTo>
                  <a:cubicBezTo>
                    <a:pt x="4588" y="1233"/>
                    <a:pt x="4590" y="1233"/>
                    <a:pt x="4591" y="1233"/>
                  </a:cubicBezTo>
                  <a:cubicBezTo>
                    <a:pt x="4642" y="1233"/>
                    <a:pt x="4640" y="1152"/>
                    <a:pt x="4586" y="1147"/>
                  </a:cubicBezTo>
                  <a:lnTo>
                    <a:pt x="3964" y="1101"/>
                  </a:lnTo>
                  <a:lnTo>
                    <a:pt x="4986" y="75"/>
                  </a:lnTo>
                  <a:cubicBezTo>
                    <a:pt x="5017" y="44"/>
                    <a:pt x="4988" y="1"/>
                    <a:pt x="4955" y="1"/>
                  </a:cubicBezTo>
                  <a:close/>
                </a:path>
              </a:pathLst>
            </a:custGeom>
            <a:solidFill>
              <a:srgbClr val="A62F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789;p50"/>
            <p:cNvSpPr/>
            <p:nvPr/>
          </p:nvSpPr>
          <p:spPr>
            <a:xfrm>
              <a:off x="8024319" y="6523159"/>
              <a:ext cx="816667" cy="795984"/>
            </a:xfrm>
            <a:custGeom>
              <a:avLst/>
              <a:gdLst/>
              <a:ahLst/>
              <a:cxnLst/>
              <a:rect l="l" t="t" r="r" b="b"/>
              <a:pathLst>
                <a:path w="2448" h="2386" extrusionOk="0">
                  <a:moveTo>
                    <a:pt x="2072" y="0"/>
                  </a:moveTo>
                  <a:cubicBezTo>
                    <a:pt x="1529" y="0"/>
                    <a:pt x="997" y="150"/>
                    <a:pt x="532" y="437"/>
                  </a:cubicBezTo>
                  <a:cubicBezTo>
                    <a:pt x="512" y="442"/>
                    <a:pt x="496" y="458"/>
                    <a:pt x="486" y="483"/>
                  </a:cubicBezTo>
                  <a:cubicBezTo>
                    <a:pt x="147" y="1039"/>
                    <a:pt x="1" y="1692"/>
                    <a:pt x="72" y="2339"/>
                  </a:cubicBezTo>
                  <a:cubicBezTo>
                    <a:pt x="72" y="2370"/>
                    <a:pt x="94" y="2385"/>
                    <a:pt x="115" y="2385"/>
                  </a:cubicBezTo>
                  <a:cubicBezTo>
                    <a:pt x="136" y="2385"/>
                    <a:pt x="155" y="2371"/>
                    <a:pt x="152" y="2344"/>
                  </a:cubicBezTo>
                  <a:cubicBezTo>
                    <a:pt x="87" y="1737"/>
                    <a:pt x="213" y="1125"/>
                    <a:pt x="517" y="599"/>
                  </a:cubicBezTo>
                  <a:cubicBezTo>
                    <a:pt x="628" y="1080"/>
                    <a:pt x="891" y="1535"/>
                    <a:pt x="1199" y="1909"/>
                  </a:cubicBezTo>
                  <a:cubicBezTo>
                    <a:pt x="1208" y="1920"/>
                    <a:pt x="1219" y="1925"/>
                    <a:pt x="1229" y="1925"/>
                  </a:cubicBezTo>
                  <a:cubicBezTo>
                    <a:pt x="1259" y="1925"/>
                    <a:pt x="1288" y="1882"/>
                    <a:pt x="1265" y="1848"/>
                  </a:cubicBezTo>
                  <a:cubicBezTo>
                    <a:pt x="957" y="1479"/>
                    <a:pt x="699" y="1024"/>
                    <a:pt x="597" y="549"/>
                  </a:cubicBezTo>
                  <a:lnTo>
                    <a:pt x="597" y="549"/>
                  </a:lnTo>
                  <a:cubicBezTo>
                    <a:pt x="1073" y="655"/>
                    <a:pt x="1528" y="908"/>
                    <a:pt x="1897" y="1216"/>
                  </a:cubicBezTo>
                  <a:cubicBezTo>
                    <a:pt x="1906" y="1224"/>
                    <a:pt x="1915" y="1227"/>
                    <a:pt x="1924" y="1227"/>
                  </a:cubicBezTo>
                  <a:cubicBezTo>
                    <a:pt x="1959" y="1227"/>
                    <a:pt x="1990" y="1182"/>
                    <a:pt x="1958" y="1150"/>
                  </a:cubicBezTo>
                  <a:cubicBezTo>
                    <a:pt x="1579" y="842"/>
                    <a:pt x="1128" y="579"/>
                    <a:pt x="643" y="473"/>
                  </a:cubicBezTo>
                  <a:cubicBezTo>
                    <a:pt x="1083" y="217"/>
                    <a:pt x="1578" y="87"/>
                    <a:pt x="2080" y="87"/>
                  </a:cubicBezTo>
                  <a:cubicBezTo>
                    <a:pt x="2184" y="87"/>
                    <a:pt x="2289" y="92"/>
                    <a:pt x="2393" y="104"/>
                  </a:cubicBezTo>
                  <a:cubicBezTo>
                    <a:pt x="2396" y="104"/>
                    <a:pt x="2399" y="104"/>
                    <a:pt x="2401" y="104"/>
                  </a:cubicBezTo>
                  <a:cubicBezTo>
                    <a:pt x="2448" y="104"/>
                    <a:pt x="2441" y="27"/>
                    <a:pt x="2393" y="18"/>
                  </a:cubicBezTo>
                  <a:cubicBezTo>
                    <a:pt x="2286" y="6"/>
                    <a:pt x="2179" y="0"/>
                    <a:pt x="2072" y="0"/>
                  </a:cubicBezTo>
                  <a:close/>
                </a:path>
              </a:pathLst>
            </a:custGeom>
            <a:solidFill>
              <a:srgbClr val="A62F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790;p50"/>
            <p:cNvSpPr/>
            <p:nvPr/>
          </p:nvSpPr>
          <p:spPr>
            <a:xfrm>
              <a:off x="7862521" y="6140515"/>
              <a:ext cx="365632" cy="568131"/>
            </a:xfrm>
            <a:custGeom>
              <a:avLst/>
              <a:gdLst/>
              <a:ahLst/>
              <a:cxnLst/>
              <a:rect l="l" t="t" r="r" b="b"/>
              <a:pathLst>
                <a:path w="1096" h="1703" extrusionOk="0">
                  <a:moveTo>
                    <a:pt x="43" y="0"/>
                  </a:moveTo>
                  <a:cubicBezTo>
                    <a:pt x="22" y="0"/>
                    <a:pt x="0" y="14"/>
                    <a:pt x="0" y="42"/>
                  </a:cubicBezTo>
                  <a:cubicBezTo>
                    <a:pt x="36" y="710"/>
                    <a:pt x="476" y="1316"/>
                    <a:pt x="1017" y="1696"/>
                  </a:cubicBezTo>
                  <a:cubicBezTo>
                    <a:pt x="1024" y="1701"/>
                    <a:pt x="1031" y="1703"/>
                    <a:pt x="1038" y="1703"/>
                  </a:cubicBezTo>
                  <a:cubicBezTo>
                    <a:pt x="1073" y="1703"/>
                    <a:pt x="1095" y="1645"/>
                    <a:pt x="1057" y="1620"/>
                  </a:cubicBezTo>
                  <a:cubicBezTo>
                    <a:pt x="546" y="1261"/>
                    <a:pt x="122" y="679"/>
                    <a:pt x="86" y="42"/>
                  </a:cubicBezTo>
                  <a:cubicBezTo>
                    <a:pt x="86" y="14"/>
                    <a:pt x="65" y="0"/>
                    <a:pt x="43" y="0"/>
                  </a:cubicBezTo>
                  <a:close/>
                </a:path>
              </a:pathLst>
            </a:custGeom>
            <a:solidFill>
              <a:srgbClr val="A62F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791;p50"/>
            <p:cNvSpPr/>
            <p:nvPr/>
          </p:nvSpPr>
          <p:spPr>
            <a:xfrm>
              <a:off x="8704206" y="6375373"/>
              <a:ext cx="359627" cy="285233"/>
            </a:xfrm>
            <a:custGeom>
              <a:avLst/>
              <a:gdLst/>
              <a:ahLst/>
              <a:cxnLst/>
              <a:rect l="l" t="t" r="r" b="b"/>
              <a:pathLst>
                <a:path w="1078" h="855" extrusionOk="0">
                  <a:moveTo>
                    <a:pt x="534" y="0"/>
                  </a:moveTo>
                  <a:cubicBezTo>
                    <a:pt x="498" y="0"/>
                    <a:pt x="461" y="3"/>
                    <a:pt x="426" y="11"/>
                  </a:cubicBezTo>
                  <a:cubicBezTo>
                    <a:pt x="173" y="56"/>
                    <a:pt x="1" y="284"/>
                    <a:pt x="46" y="516"/>
                  </a:cubicBezTo>
                  <a:cubicBezTo>
                    <a:pt x="86" y="714"/>
                    <a:pt x="275" y="855"/>
                    <a:pt x="490" y="855"/>
                  </a:cubicBezTo>
                  <a:cubicBezTo>
                    <a:pt x="522" y="855"/>
                    <a:pt x="554" y="852"/>
                    <a:pt x="587" y="845"/>
                  </a:cubicBezTo>
                  <a:cubicBezTo>
                    <a:pt x="840" y="794"/>
                    <a:pt x="1078" y="557"/>
                    <a:pt x="1032" y="324"/>
                  </a:cubicBezTo>
                  <a:cubicBezTo>
                    <a:pt x="993" y="128"/>
                    <a:pt x="760" y="0"/>
                    <a:pt x="534" y="0"/>
                  </a:cubicBezTo>
                  <a:close/>
                </a:path>
              </a:pathLst>
            </a:custGeom>
            <a:solidFill>
              <a:srgbClr val="BE67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792;p50"/>
            <p:cNvSpPr/>
            <p:nvPr/>
          </p:nvSpPr>
          <p:spPr>
            <a:xfrm>
              <a:off x="8951741" y="6452102"/>
              <a:ext cx="239863" cy="70057"/>
            </a:xfrm>
            <a:custGeom>
              <a:avLst/>
              <a:gdLst/>
              <a:ahLst/>
              <a:cxnLst/>
              <a:rect l="l" t="t" r="r" b="b"/>
              <a:pathLst>
                <a:path w="719" h="210" extrusionOk="0">
                  <a:moveTo>
                    <a:pt x="377" y="1"/>
                  </a:moveTo>
                  <a:cubicBezTo>
                    <a:pt x="283" y="1"/>
                    <a:pt x="189" y="14"/>
                    <a:pt x="98" y="38"/>
                  </a:cubicBezTo>
                  <a:cubicBezTo>
                    <a:pt x="1" y="66"/>
                    <a:pt x="27" y="209"/>
                    <a:pt x="114" y="209"/>
                  </a:cubicBezTo>
                  <a:cubicBezTo>
                    <a:pt x="122" y="209"/>
                    <a:pt x="130" y="208"/>
                    <a:pt x="139" y="205"/>
                  </a:cubicBezTo>
                  <a:cubicBezTo>
                    <a:pt x="215" y="184"/>
                    <a:pt x="292" y="174"/>
                    <a:pt x="370" y="174"/>
                  </a:cubicBezTo>
                  <a:cubicBezTo>
                    <a:pt x="438" y="174"/>
                    <a:pt x="506" y="181"/>
                    <a:pt x="574" y="195"/>
                  </a:cubicBezTo>
                  <a:cubicBezTo>
                    <a:pt x="580" y="196"/>
                    <a:pt x="586" y="197"/>
                    <a:pt x="591" y="197"/>
                  </a:cubicBezTo>
                  <a:cubicBezTo>
                    <a:pt x="685" y="197"/>
                    <a:pt x="719" y="47"/>
                    <a:pt x="614" y="28"/>
                  </a:cubicBezTo>
                  <a:cubicBezTo>
                    <a:pt x="536" y="10"/>
                    <a:pt x="456" y="1"/>
                    <a:pt x="377" y="1"/>
                  </a:cubicBezTo>
                  <a:close/>
                </a:path>
              </a:pathLst>
            </a:custGeom>
            <a:solidFill>
              <a:srgbClr val="D7A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793;p50"/>
            <p:cNvSpPr/>
            <p:nvPr/>
          </p:nvSpPr>
          <p:spPr>
            <a:xfrm>
              <a:off x="8557420" y="6805055"/>
              <a:ext cx="361629" cy="301246"/>
            </a:xfrm>
            <a:custGeom>
              <a:avLst/>
              <a:gdLst/>
              <a:ahLst/>
              <a:cxnLst/>
              <a:rect l="l" t="t" r="r" b="b"/>
              <a:pathLst>
                <a:path w="1084" h="903" extrusionOk="0">
                  <a:moveTo>
                    <a:pt x="474" y="0"/>
                  </a:moveTo>
                  <a:cubicBezTo>
                    <a:pt x="345" y="0"/>
                    <a:pt x="222" y="54"/>
                    <a:pt x="142" y="159"/>
                  </a:cubicBezTo>
                  <a:cubicBezTo>
                    <a:pt x="1" y="341"/>
                    <a:pt x="51" y="619"/>
                    <a:pt x="254" y="781"/>
                  </a:cubicBezTo>
                  <a:cubicBezTo>
                    <a:pt x="356" y="860"/>
                    <a:pt x="493" y="903"/>
                    <a:pt x="623" y="903"/>
                  </a:cubicBezTo>
                  <a:cubicBezTo>
                    <a:pt x="751" y="903"/>
                    <a:pt x="871" y="861"/>
                    <a:pt x="941" y="771"/>
                  </a:cubicBezTo>
                  <a:cubicBezTo>
                    <a:pt x="1083" y="584"/>
                    <a:pt x="982" y="260"/>
                    <a:pt x="775" y="103"/>
                  </a:cubicBezTo>
                  <a:cubicBezTo>
                    <a:pt x="683" y="34"/>
                    <a:pt x="577" y="0"/>
                    <a:pt x="474" y="0"/>
                  </a:cubicBezTo>
                  <a:close/>
                </a:path>
              </a:pathLst>
            </a:custGeom>
            <a:solidFill>
              <a:srgbClr val="BE67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794;p50"/>
            <p:cNvSpPr/>
            <p:nvPr/>
          </p:nvSpPr>
          <p:spPr>
            <a:xfrm>
              <a:off x="8783937" y="6996211"/>
              <a:ext cx="187820" cy="172141"/>
            </a:xfrm>
            <a:custGeom>
              <a:avLst/>
              <a:gdLst/>
              <a:ahLst/>
              <a:cxnLst/>
              <a:rect l="l" t="t" r="r" b="b"/>
              <a:pathLst>
                <a:path w="563" h="516" extrusionOk="0">
                  <a:moveTo>
                    <a:pt x="128" y="1"/>
                  </a:moveTo>
                  <a:cubicBezTo>
                    <a:pt x="53" y="1"/>
                    <a:pt x="1" y="107"/>
                    <a:pt x="80" y="157"/>
                  </a:cubicBezTo>
                  <a:cubicBezTo>
                    <a:pt x="202" y="238"/>
                    <a:pt x="303" y="344"/>
                    <a:pt x="374" y="471"/>
                  </a:cubicBezTo>
                  <a:cubicBezTo>
                    <a:pt x="392" y="502"/>
                    <a:pt x="420" y="515"/>
                    <a:pt x="448" y="515"/>
                  </a:cubicBezTo>
                  <a:cubicBezTo>
                    <a:pt x="506" y="515"/>
                    <a:pt x="563" y="460"/>
                    <a:pt x="525" y="395"/>
                  </a:cubicBezTo>
                  <a:cubicBezTo>
                    <a:pt x="439" y="238"/>
                    <a:pt x="318" y="112"/>
                    <a:pt x="176" y="16"/>
                  </a:cubicBezTo>
                  <a:cubicBezTo>
                    <a:pt x="160" y="5"/>
                    <a:pt x="144" y="1"/>
                    <a:pt x="128" y="1"/>
                  </a:cubicBezTo>
                  <a:close/>
                </a:path>
              </a:pathLst>
            </a:custGeom>
            <a:solidFill>
              <a:srgbClr val="D7A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795;p50"/>
            <p:cNvSpPr/>
            <p:nvPr/>
          </p:nvSpPr>
          <p:spPr>
            <a:xfrm>
              <a:off x="7887875" y="7191036"/>
              <a:ext cx="310587" cy="333272"/>
            </a:xfrm>
            <a:custGeom>
              <a:avLst/>
              <a:gdLst/>
              <a:ahLst/>
              <a:cxnLst/>
              <a:rect l="l" t="t" r="r" b="b"/>
              <a:pathLst>
                <a:path w="931" h="999" extrusionOk="0">
                  <a:moveTo>
                    <a:pt x="478" y="1"/>
                  </a:moveTo>
                  <a:cubicBezTo>
                    <a:pt x="277" y="1"/>
                    <a:pt x="91" y="162"/>
                    <a:pt x="46" y="387"/>
                  </a:cubicBezTo>
                  <a:cubicBezTo>
                    <a:pt x="0" y="640"/>
                    <a:pt x="132" y="949"/>
                    <a:pt x="364" y="994"/>
                  </a:cubicBezTo>
                  <a:cubicBezTo>
                    <a:pt x="382" y="997"/>
                    <a:pt x="399" y="999"/>
                    <a:pt x="417" y="999"/>
                  </a:cubicBezTo>
                  <a:cubicBezTo>
                    <a:pt x="628" y="999"/>
                    <a:pt x="838" y="782"/>
                    <a:pt x="885" y="544"/>
                  </a:cubicBezTo>
                  <a:cubicBezTo>
                    <a:pt x="931" y="291"/>
                    <a:pt x="784" y="54"/>
                    <a:pt x="551" y="8"/>
                  </a:cubicBezTo>
                  <a:cubicBezTo>
                    <a:pt x="527" y="3"/>
                    <a:pt x="502" y="1"/>
                    <a:pt x="478" y="1"/>
                  </a:cubicBezTo>
                  <a:close/>
                </a:path>
              </a:pathLst>
            </a:custGeom>
            <a:solidFill>
              <a:srgbClr val="BE67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796;p50"/>
            <p:cNvSpPr/>
            <p:nvPr/>
          </p:nvSpPr>
          <p:spPr>
            <a:xfrm>
              <a:off x="7973945" y="7437570"/>
              <a:ext cx="78731" cy="214842"/>
            </a:xfrm>
            <a:custGeom>
              <a:avLst/>
              <a:gdLst/>
              <a:ahLst/>
              <a:cxnLst/>
              <a:rect l="l" t="t" r="r" b="b"/>
              <a:pathLst>
                <a:path w="236" h="644" extrusionOk="0">
                  <a:moveTo>
                    <a:pt x="133" y="1"/>
                  </a:moveTo>
                  <a:cubicBezTo>
                    <a:pt x="98" y="1"/>
                    <a:pt x="63" y="20"/>
                    <a:pt x="51" y="63"/>
                  </a:cubicBezTo>
                  <a:cubicBezTo>
                    <a:pt x="5" y="230"/>
                    <a:pt x="0" y="407"/>
                    <a:pt x="40" y="579"/>
                  </a:cubicBezTo>
                  <a:cubicBezTo>
                    <a:pt x="49" y="624"/>
                    <a:pt x="80" y="643"/>
                    <a:pt x="114" y="643"/>
                  </a:cubicBezTo>
                  <a:cubicBezTo>
                    <a:pt x="165" y="643"/>
                    <a:pt x="219" y="600"/>
                    <a:pt x="207" y="533"/>
                  </a:cubicBezTo>
                  <a:cubicBezTo>
                    <a:pt x="177" y="392"/>
                    <a:pt x="177" y="245"/>
                    <a:pt x="217" y="104"/>
                  </a:cubicBezTo>
                  <a:cubicBezTo>
                    <a:pt x="235" y="41"/>
                    <a:pt x="184" y="1"/>
                    <a:pt x="133" y="1"/>
                  </a:cubicBezTo>
                  <a:close/>
                </a:path>
              </a:pathLst>
            </a:custGeom>
            <a:solidFill>
              <a:srgbClr val="D7A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797;p50"/>
            <p:cNvSpPr/>
            <p:nvPr/>
          </p:nvSpPr>
          <p:spPr>
            <a:xfrm>
              <a:off x="8312887" y="7051923"/>
              <a:ext cx="335941" cy="315925"/>
            </a:xfrm>
            <a:custGeom>
              <a:avLst/>
              <a:gdLst/>
              <a:ahLst/>
              <a:cxnLst/>
              <a:rect l="l" t="t" r="r" b="b"/>
              <a:pathLst>
                <a:path w="1007" h="947" extrusionOk="0">
                  <a:moveTo>
                    <a:pt x="453" y="1"/>
                  </a:moveTo>
                  <a:cubicBezTo>
                    <a:pt x="367" y="1"/>
                    <a:pt x="283" y="27"/>
                    <a:pt x="213" y="81"/>
                  </a:cubicBezTo>
                  <a:cubicBezTo>
                    <a:pt x="26" y="223"/>
                    <a:pt x="1" y="506"/>
                    <a:pt x="157" y="713"/>
                  </a:cubicBezTo>
                  <a:cubicBezTo>
                    <a:pt x="264" y="854"/>
                    <a:pt x="447" y="946"/>
                    <a:pt x="613" y="946"/>
                  </a:cubicBezTo>
                  <a:cubicBezTo>
                    <a:pt x="691" y="946"/>
                    <a:pt x="765" y="926"/>
                    <a:pt x="825" y="880"/>
                  </a:cubicBezTo>
                  <a:cubicBezTo>
                    <a:pt x="1007" y="734"/>
                    <a:pt x="992" y="400"/>
                    <a:pt x="835" y="193"/>
                  </a:cubicBezTo>
                  <a:cubicBezTo>
                    <a:pt x="735" y="68"/>
                    <a:pt x="591" y="1"/>
                    <a:pt x="453" y="1"/>
                  </a:cubicBezTo>
                  <a:close/>
                </a:path>
              </a:pathLst>
            </a:custGeom>
            <a:solidFill>
              <a:srgbClr val="BE67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798;p50"/>
            <p:cNvSpPr/>
            <p:nvPr/>
          </p:nvSpPr>
          <p:spPr>
            <a:xfrm>
              <a:off x="8512717" y="7271434"/>
              <a:ext cx="193825" cy="166136"/>
            </a:xfrm>
            <a:custGeom>
              <a:avLst/>
              <a:gdLst/>
              <a:ahLst/>
              <a:cxnLst/>
              <a:rect l="l" t="t" r="r" b="b"/>
              <a:pathLst>
                <a:path w="581" h="498" extrusionOk="0">
                  <a:moveTo>
                    <a:pt x="118" y="0"/>
                  </a:moveTo>
                  <a:cubicBezTo>
                    <a:pt x="59" y="0"/>
                    <a:pt x="1" y="68"/>
                    <a:pt x="44" y="136"/>
                  </a:cubicBezTo>
                  <a:cubicBezTo>
                    <a:pt x="140" y="278"/>
                    <a:pt x="266" y="399"/>
                    <a:pt x="423" y="485"/>
                  </a:cubicBezTo>
                  <a:cubicBezTo>
                    <a:pt x="438" y="494"/>
                    <a:pt x="452" y="497"/>
                    <a:pt x="465" y="497"/>
                  </a:cubicBezTo>
                  <a:cubicBezTo>
                    <a:pt x="538" y="497"/>
                    <a:pt x="581" y="381"/>
                    <a:pt x="499" y="334"/>
                  </a:cubicBezTo>
                  <a:cubicBezTo>
                    <a:pt x="373" y="263"/>
                    <a:pt x="266" y="162"/>
                    <a:pt x="185" y="40"/>
                  </a:cubicBezTo>
                  <a:cubicBezTo>
                    <a:pt x="168" y="12"/>
                    <a:pt x="143" y="0"/>
                    <a:pt x="118" y="0"/>
                  </a:cubicBezTo>
                  <a:close/>
                </a:path>
              </a:pathLst>
            </a:custGeom>
            <a:solidFill>
              <a:srgbClr val="D7A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799;p50"/>
            <p:cNvSpPr/>
            <p:nvPr/>
          </p:nvSpPr>
          <p:spPr>
            <a:xfrm>
              <a:off x="9156574" y="4603932"/>
              <a:ext cx="1754767" cy="1977616"/>
            </a:xfrm>
            <a:custGeom>
              <a:avLst/>
              <a:gdLst/>
              <a:ahLst/>
              <a:cxnLst/>
              <a:rect l="l" t="t" r="r" b="b"/>
              <a:pathLst>
                <a:path w="5260" h="5928" extrusionOk="0">
                  <a:moveTo>
                    <a:pt x="1482" y="0"/>
                  </a:moveTo>
                  <a:cubicBezTo>
                    <a:pt x="1304" y="0"/>
                    <a:pt x="1086" y="73"/>
                    <a:pt x="824" y="279"/>
                  </a:cubicBezTo>
                  <a:cubicBezTo>
                    <a:pt x="0" y="926"/>
                    <a:pt x="556" y="1462"/>
                    <a:pt x="658" y="1573"/>
                  </a:cubicBezTo>
                  <a:cubicBezTo>
                    <a:pt x="759" y="1690"/>
                    <a:pt x="824" y="1765"/>
                    <a:pt x="693" y="1968"/>
                  </a:cubicBezTo>
                  <a:cubicBezTo>
                    <a:pt x="561" y="2165"/>
                    <a:pt x="1315" y="2554"/>
                    <a:pt x="1350" y="2706"/>
                  </a:cubicBezTo>
                  <a:cubicBezTo>
                    <a:pt x="1386" y="2863"/>
                    <a:pt x="1072" y="2777"/>
                    <a:pt x="1072" y="2929"/>
                  </a:cubicBezTo>
                  <a:cubicBezTo>
                    <a:pt x="1067" y="3080"/>
                    <a:pt x="1866" y="3283"/>
                    <a:pt x="1902" y="3419"/>
                  </a:cubicBezTo>
                  <a:cubicBezTo>
                    <a:pt x="1932" y="3556"/>
                    <a:pt x="1684" y="3490"/>
                    <a:pt x="1674" y="3662"/>
                  </a:cubicBezTo>
                  <a:cubicBezTo>
                    <a:pt x="1659" y="3834"/>
                    <a:pt x="2296" y="3935"/>
                    <a:pt x="2433" y="3970"/>
                  </a:cubicBezTo>
                  <a:cubicBezTo>
                    <a:pt x="2564" y="4006"/>
                    <a:pt x="2564" y="4082"/>
                    <a:pt x="2473" y="4284"/>
                  </a:cubicBezTo>
                  <a:cubicBezTo>
                    <a:pt x="2382" y="4481"/>
                    <a:pt x="2807" y="4441"/>
                    <a:pt x="3014" y="4481"/>
                  </a:cubicBezTo>
                  <a:cubicBezTo>
                    <a:pt x="3222" y="4527"/>
                    <a:pt x="3156" y="4633"/>
                    <a:pt x="3156" y="4633"/>
                  </a:cubicBezTo>
                  <a:cubicBezTo>
                    <a:pt x="2893" y="5027"/>
                    <a:pt x="3545" y="4946"/>
                    <a:pt x="4096" y="5159"/>
                  </a:cubicBezTo>
                  <a:cubicBezTo>
                    <a:pt x="4653" y="5371"/>
                    <a:pt x="5260" y="5927"/>
                    <a:pt x="5260" y="5927"/>
                  </a:cubicBezTo>
                  <a:cubicBezTo>
                    <a:pt x="5260" y="5927"/>
                    <a:pt x="4865" y="5204"/>
                    <a:pt x="4789" y="4613"/>
                  </a:cubicBezTo>
                  <a:cubicBezTo>
                    <a:pt x="4726" y="4091"/>
                    <a:pt x="4903" y="3549"/>
                    <a:pt x="4630" y="3549"/>
                  </a:cubicBezTo>
                  <a:cubicBezTo>
                    <a:pt x="4596" y="3549"/>
                    <a:pt x="4555" y="3558"/>
                    <a:pt x="4506" y="3576"/>
                  </a:cubicBezTo>
                  <a:cubicBezTo>
                    <a:pt x="4506" y="3576"/>
                    <a:pt x="4498" y="3578"/>
                    <a:pt x="4487" y="3578"/>
                  </a:cubicBezTo>
                  <a:cubicBezTo>
                    <a:pt x="4453" y="3578"/>
                    <a:pt x="4386" y="3558"/>
                    <a:pt x="4390" y="3399"/>
                  </a:cubicBezTo>
                  <a:cubicBezTo>
                    <a:pt x="4399" y="3201"/>
                    <a:pt x="4528" y="2825"/>
                    <a:pt x="4357" y="2825"/>
                  </a:cubicBezTo>
                  <a:cubicBezTo>
                    <a:pt x="4348" y="2825"/>
                    <a:pt x="4339" y="2826"/>
                    <a:pt x="4329" y="2827"/>
                  </a:cubicBezTo>
                  <a:cubicBezTo>
                    <a:pt x="4263" y="2840"/>
                    <a:pt x="4210" y="2847"/>
                    <a:pt x="4168" y="2847"/>
                  </a:cubicBezTo>
                  <a:cubicBezTo>
                    <a:pt x="4072" y="2847"/>
                    <a:pt x="4036" y="2810"/>
                    <a:pt x="4036" y="2711"/>
                  </a:cubicBezTo>
                  <a:cubicBezTo>
                    <a:pt x="4031" y="2575"/>
                    <a:pt x="4086" y="1927"/>
                    <a:pt x="3914" y="1897"/>
                  </a:cubicBezTo>
                  <a:cubicBezTo>
                    <a:pt x="3906" y="1896"/>
                    <a:pt x="3898" y="1895"/>
                    <a:pt x="3891" y="1895"/>
                  </a:cubicBezTo>
                  <a:cubicBezTo>
                    <a:pt x="3759" y="1895"/>
                    <a:pt x="3744" y="2073"/>
                    <a:pt x="3658" y="2073"/>
                  </a:cubicBezTo>
                  <a:cubicBezTo>
                    <a:pt x="3647" y="2073"/>
                    <a:pt x="3635" y="2070"/>
                    <a:pt x="3621" y="2064"/>
                  </a:cubicBezTo>
                  <a:cubicBezTo>
                    <a:pt x="3500" y="1998"/>
                    <a:pt x="3490" y="1179"/>
                    <a:pt x="3343" y="1143"/>
                  </a:cubicBezTo>
                  <a:cubicBezTo>
                    <a:pt x="3334" y="1141"/>
                    <a:pt x="3327" y="1140"/>
                    <a:pt x="3319" y="1140"/>
                  </a:cubicBezTo>
                  <a:cubicBezTo>
                    <a:pt x="3210" y="1140"/>
                    <a:pt x="3195" y="1372"/>
                    <a:pt x="3099" y="1372"/>
                  </a:cubicBezTo>
                  <a:cubicBezTo>
                    <a:pt x="3087" y="1372"/>
                    <a:pt x="3074" y="1369"/>
                    <a:pt x="3060" y="1361"/>
                  </a:cubicBezTo>
                  <a:cubicBezTo>
                    <a:pt x="2925" y="1293"/>
                    <a:pt x="2739" y="541"/>
                    <a:pt x="2529" y="541"/>
                  </a:cubicBezTo>
                  <a:cubicBezTo>
                    <a:pt x="2519" y="541"/>
                    <a:pt x="2509" y="543"/>
                    <a:pt x="2498" y="547"/>
                  </a:cubicBezTo>
                  <a:cubicBezTo>
                    <a:pt x="2437" y="569"/>
                    <a:pt x="2387" y="578"/>
                    <a:pt x="2347" y="578"/>
                  </a:cubicBezTo>
                  <a:cubicBezTo>
                    <a:pt x="2238" y="578"/>
                    <a:pt x="2190" y="509"/>
                    <a:pt x="2124" y="420"/>
                  </a:cubicBezTo>
                  <a:cubicBezTo>
                    <a:pt x="2065" y="337"/>
                    <a:pt x="1865" y="0"/>
                    <a:pt x="14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800;p50"/>
            <p:cNvSpPr/>
            <p:nvPr/>
          </p:nvSpPr>
          <p:spPr>
            <a:xfrm>
              <a:off x="9537551" y="4838456"/>
              <a:ext cx="1447183" cy="1818820"/>
            </a:xfrm>
            <a:custGeom>
              <a:avLst/>
              <a:gdLst/>
              <a:ahLst/>
              <a:cxnLst/>
              <a:rect l="l" t="t" r="r" b="b"/>
              <a:pathLst>
                <a:path w="4338" h="5452" extrusionOk="0">
                  <a:moveTo>
                    <a:pt x="65" y="1"/>
                  </a:moveTo>
                  <a:cubicBezTo>
                    <a:pt x="32" y="1"/>
                    <a:pt x="0" y="37"/>
                    <a:pt x="26" y="71"/>
                  </a:cubicBezTo>
                  <a:lnTo>
                    <a:pt x="911" y="1194"/>
                  </a:lnTo>
                  <a:lnTo>
                    <a:pt x="901" y="1194"/>
                  </a:lnTo>
                  <a:lnTo>
                    <a:pt x="669" y="1184"/>
                  </a:lnTo>
                  <a:lnTo>
                    <a:pt x="289" y="1174"/>
                  </a:lnTo>
                  <a:cubicBezTo>
                    <a:pt x="234" y="1174"/>
                    <a:pt x="224" y="1255"/>
                    <a:pt x="279" y="1255"/>
                  </a:cubicBezTo>
                  <a:cubicBezTo>
                    <a:pt x="512" y="1265"/>
                    <a:pt x="744" y="1270"/>
                    <a:pt x="982" y="1280"/>
                  </a:cubicBezTo>
                  <a:lnTo>
                    <a:pt x="1958" y="2524"/>
                  </a:lnTo>
                  <a:lnTo>
                    <a:pt x="1948" y="2524"/>
                  </a:lnTo>
                  <a:lnTo>
                    <a:pt x="1715" y="2519"/>
                  </a:lnTo>
                  <a:lnTo>
                    <a:pt x="1336" y="2504"/>
                  </a:lnTo>
                  <a:cubicBezTo>
                    <a:pt x="1280" y="2504"/>
                    <a:pt x="1270" y="2585"/>
                    <a:pt x="1326" y="2590"/>
                  </a:cubicBezTo>
                  <a:lnTo>
                    <a:pt x="2029" y="2610"/>
                  </a:lnTo>
                  <a:lnTo>
                    <a:pt x="3050" y="3910"/>
                  </a:lnTo>
                  <a:lnTo>
                    <a:pt x="3040" y="3910"/>
                  </a:lnTo>
                  <a:lnTo>
                    <a:pt x="2803" y="3905"/>
                  </a:lnTo>
                  <a:lnTo>
                    <a:pt x="2423" y="3889"/>
                  </a:lnTo>
                  <a:cubicBezTo>
                    <a:pt x="2373" y="3889"/>
                    <a:pt x="2363" y="3970"/>
                    <a:pt x="2413" y="3975"/>
                  </a:cubicBezTo>
                  <a:lnTo>
                    <a:pt x="3116" y="3996"/>
                  </a:lnTo>
                  <a:lnTo>
                    <a:pt x="4244" y="5437"/>
                  </a:lnTo>
                  <a:cubicBezTo>
                    <a:pt x="4253" y="5447"/>
                    <a:pt x="4264" y="5452"/>
                    <a:pt x="4275" y="5452"/>
                  </a:cubicBezTo>
                  <a:cubicBezTo>
                    <a:pt x="4307" y="5452"/>
                    <a:pt x="4337" y="5415"/>
                    <a:pt x="4315" y="5381"/>
                  </a:cubicBezTo>
                  <a:lnTo>
                    <a:pt x="3182" y="3945"/>
                  </a:lnTo>
                  <a:lnTo>
                    <a:pt x="3319" y="3262"/>
                  </a:lnTo>
                  <a:cubicBezTo>
                    <a:pt x="3324" y="3234"/>
                    <a:pt x="3301" y="3219"/>
                    <a:pt x="3277" y="3219"/>
                  </a:cubicBezTo>
                  <a:cubicBezTo>
                    <a:pt x="3257" y="3219"/>
                    <a:pt x="3237" y="3229"/>
                    <a:pt x="3233" y="3252"/>
                  </a:cubicBezTo>
                  <a:lnTo>
                    <a:pt x="3116" y="3859"/>
                  </a:lnTo>
                  <a:lnTo>
                    <a:pt x="2095" y="2559"/>
                  </a:lnTo>
                  <a:lnTo>
                    <a:pt x="2221" y="1877"/>
                  </a:lnTo>
                  <a:cubicBezTo>
                    <a:pt x="2229" y="1849"/>
                    <a:pt x="2207" y="1833"/>
                    <a:pt x="2184" y="1833"/>
                  </a:cubicBezTo>
                  <a:cubicBezTo>
                    <a:pt x="2165" y="1833"/>
                    <a:pt x="2145" y="1844"/>
                    <a:pt x="2140" y="1866"/>
                  </a:cubicBezTo>
                  <a:lnTo>
                    <a:pt x="2024" y="2473"/>
                  </a:lnTo>
                  <a:lnTo>
                    <a:pt x="1048" y="1224"/>
                  </a:lnTo>
                  <a:lnTo>
                    <a:pt x="1179" y="547"/>
                  </a:lnTo>
                  <a:cubicBezTo>
                    <a:pt x="1185" y="516"/>
                    <a:pt x="1162" y="499"/>
                    <a:pt x="1138" y="499"/>
                  </a:cubicBezTo>
                  <a:cubicBezTo>
                    <a:pt x="1118" y="499"/>
                    <a:pt x="1098" y="511"/>
                    <a:pt x="1093" y="536"/>
                  </a:cubicBezTo>
                  <a:cubicBezTo>
                    <a:pt x="1053" y="739"/>
                    <a:pt x="1018" y="936"/>
                    <a:pt x="977" y="1138"/>
                  </a:cubicBezTo>
                  <a:lnTo>
                    <a:pt x="97" y="16"/>
                  </a:lnTo>
                  <a:cubicBezTo>
                    <a:pt x="88" y="5"/>
                    <a:pt x="77" y="1"/>
                    <a:pt x="65" y="1"/>
                  </a:cubicBezTo>
                  <a:close/>
                </a:path>
              </a:pathLst>
            </a:custGeom>
            <a:solidFill>
              <a:srgbClr val="A62F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801;p50"/>
            <p:cNvSpPr/>
            <p:nvPr/>
          </p:nvSpPr>
          <p:spPr>
            <a:xfrm>
              <a:off x="8933059" y="2018163"/>
              <a:ext cx="1961936" cy="1950928"/>
            </a:xfrm>
            <a:custGeom>
              <a:avLst/>
              <a:gdLst/>
              <a:ahLst/>
              <a:cxnLst/>
              <a:rect l="l" t="t" r="r" b="b"/>
              <a:pathLst>
                <a:path w="5881" h="5848" extrusionOk="0">
                  <a:moveTo>
                    <a:pt x="64" y="1"/>
                  </a:moveTo>
                  <a:cubicBezTo>
                    <a:pt x="30" y="1"/>
                    <a:pt x="1" y="44"/>
                    <a:pt x="28" y="75"/>
                  </a:cubicBezTo>
                  <a:lnTo>
                    <a:pt x="5788" y="5835"/>
                  </a:lnTo>
                  <a:cubicBezTo>
                    <a:pt x="5797" y="5844"/>
                    <a:pt x="5807" y="5848"/>
                    <a:pt x="5816" y="5848"/>
                  </a:cubicBezTo>
                  <a:cubicBezTo>
                    <a:pt x="5850" y="5848"/>
                    <a:pt x="5880" y="5801"/>
                    <a:pt x="5849" y="5769"/>
                  </a:cubicBezTo>
                  <a:lnTo>
                    <a:pt x="94" y="14"/>
                  </a:lnTo>
                  <a:cubicBezTo>
                    <a:pt x="84" y="5"/>
                    <a:pt x="74" y="1"/>
                    <a:pt x="64" y="1"/>
                  </a:cubicBezTo>
                  <a:close/>
                </a:path>
              </a:pathLst>
            </a:custGeom>
            <a:solidFill>
              <a:srgbClr val="A62F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802;p50"/>
            <p:cNvSpPr/>
            <p:nvPr/>
          </p:nvSpPr>
          <p:spPr>
            <a:xfrm>
              <a:off x="9814109" y="3486023"/>
              <a:ext cx="840353" cy="241197"/>
            </a:xfrm>
            <a:custGeom>
              <a:avLst/>
              <a:gdLst/>
              <a:ahLst/>
              <a:cxnLst/>
              <a:rect l="l" t="t" r="r" b="b"/>
              <a:pathLst>
                <a:path w="2519" h="723" extrusionOk="0">
                  <a:moveTo>
                    <a:pt x="488" y="0"/>
                  </a:moveTo>
                  <a:cubicBezTo>
                    <a:pt x="341" y="0"/>
                    <a:pt x="195" y="14"/>
                    <a:pt x="52" y="44"/>
                  </a:cubicBezTo>
                  <a:cubicBezTo>
                    <a:pt x="1" y="53"/>
                    <a:pt x="14" y="127"/>
                    <a:pt x="59" y="127"/>
                  </a:cubicBezTo>
                  <a:cubicBezTo>
                    <a:pt x="63" y="127"/>
                    <a:pt x="68" y="126"/>
                    <a:pt x="72" y="125"/>
                  </a:cubicBezTo>
                  <a:cubicBezTo>
                    <a:pt x="206" y="98"/>
                    <a:pt x="343" y="85"/>
                    <a:pt x="481" y="85"/>
                  </a:cubicBezTo>
                  <a:cubicBezTo>
                    <a:pt x="1163" y="85"/>
                    <a:pt x="1879" y="389"/>
                    <a:pt x="2434" y="717"/>
                  </a:cubicBezTo>
                  <a:cubicBezTo>
                    <a:pt x="2441" y="720"/>
                    <a:pt x="2449" y="722"/>
                    <a:pt x="2455" y="722"/>
                  </a:cubicBezTo>
                  <a:cubicBezTo>
                    <a:pt x="2495" y="722"/>
                    <a:pt x="2518" y="667"/>
                    <a:pt x="2479" y="641"/>
                  </a:cubicBezTo>
                  <a:cubicBezTo>
                    <a:pt x="1907" y="307"/>
                    <a:pt x="1184" y="0"/>
                    <a:pt x="488" y="0"/>
                  </a:cubicBezTo>
                  <a:close/>
                </a:path>
              </a:pathLst>
            </a:custGeom>
            <a:solidFill>
              <a:srgbClr val="A62F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803;p50"/>
            <p:cNvSpPr/>
            <p:nvPr/>
          </p:nvSpPr>
          <p:spPr>
            <a:xfrm>
              <a:off x="9370081" y="3063680"/>
              <a:ext cx="811663" cy="193158"/>
            </a:xfrm>
            <a:custGeom>
              <a:avLst/>
              <a:gdLst/>
              <a:ahLst/>
              <a:cxnLst/>
              <a:rect l="l" t="t" r="r" b="b"/>
              <a:pathLst>
                <a:path w="2433" h="579" extrusionOk="0">
                  <a:moveTo>
                    <a:pt x="906" y="1"/>
                  </a:moveTo>
                  <a:cubicBezTo>
                    <a:pt x="608" y="1"/>
                    <a:pt x="313" y="65"/>
                    <a:pt x="43" y="213"/>
                  </a:cubicBezTo>
                  <a:cubicBezTo>
                    <a:pt x="0" y="234"/>
                    <a:pt x="22" y="291"/>
                    <a:pt x="60" y="291"/>
                  </a:cubicBezTo>
                  <a:cubicBezTo>
                    <a:pt x="67" y="291"/>
                    <a:pt x="75" y="288"/>
                    <a:pt x="83" y="284"/>
                  </a:cubicBezTo>
                  <a:cubicBezTo>
                    <a:pt x="340" y="146"/>
                    <a:pt x="619" y="86"/>
                    <a:pt x="902" y="86"/>
                  </a:cubicBezTo>
                  <a:cubicBezTo>
                    <a:pt x="1417" y="86"/>
                    <a:pt x="1943" y="284"/>
                    <a:pt x="2354" y="572"/>
                  </a:cubicBezTo>
                  <a:cubicBezTo>
                    <a:pt x="2361" y="577"/>
                    <a:pt x="2369" y="579"/>
                    <a:pt x="2375" y="579"/>
                  </a:cubicBezTo>
                  <a:cubicBezTo>
                    <a:pt x="2410" y="579"/>
                    <a:pt x="2433" y="521"/>
                    <a:pt x="2394" y="496"/>
                  </a:cubicBezTo>
                  <a:cubicBezTo>
                    <a:pt x="1971" y="202"/>
                    <a:pt x="1434" y="1"/>
                    <a:pt x="906" y="1"/>
                  </a:cubicBezTo>
                  <a:close/>
                </a:path>
              </a:pathLst>
            </a:custGeom>
            <a:solidFill>
              <a:srgbClr val="A62F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804;p50"/>
            <p:cNvSpPr/>
            <p:nvPr/>
          </p:nvSpPr>
          <p:spPr>
            <a:xfrm>
              <a:off x="9187599" y="2730742"/>
              <a:ext cx="931428" cy="459375"/>
            </a:xfrm>
            <a:custGeom>
              <a:avLst/>
              <a:gdLst/>
              <a:ahLst/>
              <a:cxnLst/>
              <a:rect l="l" t="t" r="r" b="b"/>
              <a:pathLst>
                <a:path w="2792" h="1377" extrusionOk="0">
                  <a:moveTo>
                    <a:pt x="58" y="0"/>
                  </a:moveTo>
                  <a:cubicBezTo>
                    <a:pt x="23" y="0"/>
                    <a:pt x="0" y="58"/>
                    <a:pt x="39" y="83"/>
                  </a:cubicBezTo>
                  <a:lnTo>
                    <a:pt x="34" y="83"/>
                  </a:lnTo>
                  <a:cubicBezTo>
                    <a:pt x="221" y="204"/>
                    <a:pt x="549" y="225"/>
                    <a:pt x="762" y="290"/>
                  </a:cubicBezTo>
                  <a:cubicBezTo>
                    <a:pt x="1465" y="533"/>
                    <a:pt x="2122" y="897"/>
                    <a:pt x="2699" y="1367"/>
                  </a:cubicBezTo>
                  <a:cubicBezTo>
                    <a:pt x="2707" y="1374"/>
                    <a:pt x="2716" y="1376"/>
                    <a:pt x="2724" y="1376"/>
                  </a:cubicBezTo>
                  <a:cubicBezTo>
                    <a:pt x="2759" y="1376"/>
                    <a:pt x="2792" y="1334"/>
                    <a:pt x="2759" y="1302"/>
                  </a:cubicBezTo>
                  <a:cubicBezTo>
                    <a:pt x="2249" y="887"/>
                    <a:pt x="1677" y="553"/>
                    <a:pt x="1065" y="311"/>
                  </a:cubicBezTo>
                  <a:cubicBezTo>
                    <a:pt x="843" y="220"/>
                    <a:pt x="615" y="149"/>
                    <a:pt x="388" y="88"/>
                  </a:cubicBezTo>
                  <a:cubicBezTo>
                    <a:pt x="297" y="63"/>
                    <a:pt x="160" y="58"/>
                    <a:pt x="79" y="7"/>
                  </a:cubicBezTo>
                  <a:cubicBezTo>
                    <a:pt x="72" y="2"/>
                    <a:pt x="64" y="0"/>
                    <a:pt x="58" y="0"/>
                  </a:cubicBezTo>
                  <a:close/>
                </a:path>
              </a:pathLst>
            </a:custGeom>
            <a:solidFill>
              <a:srgbClr val="A62F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805;p50"/>
            <p:cNvSpPr/>
            <p:nvPr/>
          </p:nvSpPr>
          <p:spPr>
            <a:xfrm>
              <a:off x="8906370" y="1882386"/>
              <a:ext cx="510417" cy="609832"/>
            </a:xfrm>
            <a:custGeom>
              <a:avLst/>
              <a:gdLst/>
              <a:ahLst/>
              <a:cxnLst/>
              <a:rect l="l" t="t" r="r" b="b"/>
              <a:pathLst>
                <a:path w="1530" h="1828" extrusionOk="0">
                  <a:moveTo>
                    <a:pt x="1115" y="0"/>
                  </a:moveTo>
                  <a:cubicBezTo>
                    <a:pt x="1094" y="0"/>
                    <a:pt x="1071" y="14"/>
                    <a:pt x="1069" y="42"/>
                  </a:cubicBezTo>
                  <a:cubicBezTo>
                    <a:pt x="1010" y="571"/>
                    <a:pt x="1131" y="1129"/>
                    <a:pt x="1350" y="1622"/>
                  </a:cubicBezTo>
                  <a:lnTo>
                    <a:pt x="1350" y="1622"/>
                  </a:lnTo>
                  <a:cubicBezTo>
                    <a:pt x="1070" y="1415"/>
                    <a:pt x="733" y="1306"/>
                    <a:pt x="388" y="1306"/>
                  </a:cubicBezTo>
                  <a:cubicBezTo>
                    <a:pt x="274" y="1306"/>
                    <a:pt x="160" y="1318"/>
                    <a:pt x="47" y="1341"/>
                  </a:cubicBezTo>
                  <a:cubicBezTo>
                    <a:pt x="1" y="1351"/>
                    <a:pt x="14" y="1424"/>
                    <a:pt x="60" y="1424"/>
                  </a:cubicBezTo>
                  <a:cubicBezTo>
                    <a:pt x="64" y="1424"/>
                    <a:pt x="68" y="1424"/>
                    <a:pt x="72" y="1422"/>
                  </a:cubicBezTo>
                  <a:cubicBezTo>
                    <a:pt x="175" y="1401"/>
                    <a:pt x="278" y="1391"/>
                    <a:pt x="380" y="1391"/>
                  </a:cubicBezTo>
                  <a:cubicBezTo>
                    <a:pt x="771" y="1391"/>
                    <a:pt x="1156" y="1540"/>
                    <a:pt x="1448" y="1817"/>
                  </a:cubicBezTo>
                  <a:cubicBezTo>
                    <a:pt x="1455" y="1824"/>
                    <a:pt x="1464" y="1827"/>
                    <a:pt x="1473" y="1827"/>
                  </a:cubicBezTo>
                  <a:cubicBezTo>
                    <a:pt x="1501" y="1827"/>
                    <a:pt x="1529" y="1796"/>
                    <a:pt x="1514" y="1761"/>
                  </a:cubicBezTo>
                  <a:cubicBezTo>
                    <a:pt x="1246" y="1245"/>
                    <a:pt x="1089" y="623"/>
                    <a:pt x="1155" y="42"/>
                  </a:cubicBezTo>
                  <a:cubicBezTo>
                    <a:pt x="1157" y="14"/>
                    <a:pt x="1137" y="0"/>
                    <a:pt x="1115" y="0"/>
                  </a:cubicBezTo>
                  <a:close/>
                </a:path>
              </a:pathLst>
            </a:custGeom>
            <a:solidFill>
              <a:srgbClr val="A62F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806;p50"/>
            <p:cNvSpPr/>
            <p:nvPr/>
          </p:nvSpPr>
          <p:spPr>
            <a:xfrm>
              <a:off x="9865484" y="2380124"/>
              <a:ext cx="404998" cy="967791"/>
            </a:xfrm>
            <a:custGeom>
              <a:avLst/>
              <a:gdLst/>
              <a:ahLst/>
              <a:cxnLst/>
              <a:rect l="l" t="t" r="r" b="b"/>
              <a:pathLst>
                <a:path w="1214" h="2901" extrusionOk="0">
                  <a:moveTo>
                    <a:pt x="54" y="0"/>
                  </a:moveTo>
                  <a:cubicBezTo>
                    <a:pt x="26" y="0"/>
                    <a:pt x="1" y="28"/>
                    <a:pt x="14" y="62"/>
                  </a:cubicBezTo>
                  <a:cubicBezTo>
                    <a:pt x="505" y="932"/>
                    <a:pt x="930" y="1887"/>
                    <a:pt x="1122" y="2869"/>
                  </a:cubicBezTo>
                  <a:cubicBezTo>
                    <a:pt x="1128" y="2891"/>
                    <a:pt x="1144" y="2900"/>
                    <a:pt x="1161" y="2900"/>
                  </a:cubicBezTo>
                  <a:cubicBezTo>
                    <a:pt x="1187" y="2900"/>
                    <a:pt x="1214" y="2879"/>
                    <a:pt x="1208" y="2848"/>
                  </a:cubicBezTo>
                  <a:cubicBezTo>
                    <a:pt x="1011" y="1857"/>
                    <a:pt x="581" y="896"/>
                    <a:pt x="90" y="21"/>
                  </a:cubicBezTo>
                  <a:cubicBezTo>
                    <a:pt x="80" y="7"/>
                    <a:pt x="67" y="0"/>
                    <a:pt x="54" y="0"/>
                  </a:cubicBezTo>
                  <a:close/>
                </a:path>
              </a:pathLst>
            </a:custGeom>
            <a:solidFill>
              <a:srgbClr val="A62F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807;p50"/>
            <p:cNvSpPr/>
            <p:nvPr/>
          </p:nvSpPr>
          <p:spPr>
            <a:xfrm>
              <a:off x="10125696" y="2304062"/>
              <a:ext cx="68723" cy="659205"/>
            </a:xfrm>
            <a:custGeom>
              <a:avLst/>
              <a:gdLst/>
              <a:ahLst/>
              <a:cxnLst/>
              <a:rect l="l" t="t" r="r" b="b"/>
              <a:pathLst>
                <a:path w="206" h="1976" extrusionOk="0">
                  <a:moveTo>
                    <a:pt x="79" y="0"/>
                  </a:moveTo>
                  <a:cubicBezTo>
                    <a:pt x="57" y="0"/>
                    <a:pt x="38" y="14"/>
                    <a:pt x="43" y="42"/>
                  </a:cubicBezTo>
                  <a:cubicBezTo>
                    <a:pt x="119" y="664"/>
                    <a:pt x="74" y="1311"/>
                    <a:pt x="3" y="1933"/>
                  </a:cubicBezTo>
                  <a:cubicBezTo>
                    <a:pt x="0" y="1961"/>
                    <a:pt x="21" y="1975"/>
                    <a:pt x="42" y="1975"/>
                  </a:cubicBezTo>
                  <a:cubicBezTo>
                    <a:pt x="64" y="1975"/>
                    <a:pt x="86" y="1961"/>
                    <a:pt x="89" y="1933"/>
                  </a:cubicBezTo>
                  <a:cubicBezTo>
                    <a:pt x="160" y="1311"/>
                    <a:pt x="205" y="669"/>
                    <a:pt x="129" y="42"/>
                  </a:cubicBezTo>
                  <a:cubicBezTo>
                    <a:pt x="124" y="14"/>
                    <a:pt x="100" y="0"/>
                    <a:pt x="79" y="0"/>
                  </a:cubicBezTo>
                  <a:close/>
                </a:path>
              </a:pathLst>
            </a:custGeom>
            <a:solidFill>
              <a:srgbClr val="A62F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808;p50"/>
            <p:cNvSpPr/>
            <p:nvPr/>
          </p:nvSpPr>
          <p:spPr>
            <a:xfrm>
              <a:off x="10519683" y="3004298"/>
              <a:ext cx="247202" cy="836684"/>
            </a:xfrm>
            <a:custGeom>
              <a:avLst/>
              <a:gdLst/>
              <a:ahLst/>
              <a:cxnLst/>
              <a:rect l="l" t="t" r="r" b="b"/>
              <a:pathLst>
                <a:path w="741" h="2508" extrusionOk="0">
                  <a:moveTo>
                    <a:pt x="48" y="0"/>
                  </a:moveTo>
                  <a:cubicBezTo>
                    <a:pt x="27" y="0"/>
                    <a:pt x="5" y="14"/>
                    <a:pt x="5" y="42"/>
                  </a:cubicBezTo>
                  <a:lnTo>
                    <a:pt x="0" y="47"/>
                  </a:lnTo>
                  <a:cubicBezTo>
                    <a:pt x="10" y="856"/>
                    <a:pt x="117" y="1852"/>
                    <a:pt x="653" y="2494"/>
                  </a:cubicBezTo>
                  <a:cubicBezTo>
                    <a:pt x="661" y="2504"/>
                    <a:pt x="670" y="2508"/>
                    <a:pt x="680" y="2508"/>
                  </a:cubicBezTo>
                  <a:cubicBezTo>
                    <a:pt x="711" y="2508"/>
                    <a:pt x="741" y="2464"/>
                    <a:pt x="713" y="2429"/>
                  </a:cubicBezTo>
                  <a:cubicBezTo>
                    <a:pt x="198" y="1807"/>
                    <a:pt x="96" y="826"/>
                    <a:pt x="91" y="42"/>
                  </a:cubicBezTo>
                  <a:cubicBezTo>
                    <a:pt x="91" y="14"/>
                    <a:pt x="70" y="0"/>
                    <a:pt x="48" y="0"/>
                  </a:cubicBezTo>
                  <a:close/>
                </a:path>
              </a:pathLst>
            </a:custGeom>
            <a:solidFill>
              <a:srgbClr val="A62F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09;p50"/>
            <p:cNvSpPr/>
            <p:nvPr/>
          </p:nvSpPr>
          <p:spPr>
            <a:xfrm>
              <a:off x="10604085" y="3191784"/>
              <a:ext cx="328602" cy="442695"/>
            </a:xfrm>
            <a:custGeom>
              <a:avLst/>
              <a:gdLst/>
              <a:ahLst/>
              <a:cxnLst/>
              <a:rect l="l" t="t" r="r" b="b"/>
              <a:pathLst>
                <a:path w="985" h="1327" extrusionOk="0">
                  <a:moveTo>
                    <a:pt x="922" y="0"/>
                  </a:moveTo>
                  <a:cubicBezTo>
                    <a:pt x="915" y="0"/>
                    <a:pt x="908" y="2"/>
                    <a:pt x="900" y="6"/>
                  </a:cubicBezTo>
                  <a:cubicBezTo>
                    <a:pt x="440" y="259"/>
                    <a:pt x="0" y="729"/>
                    <a:pt x="46" y="1285"/>
                  </a:cubicBezTo>
                  <a:cubicBezTo>
                    <a:pt x="46" y="1313"/>
                    <a:pt x="68" y="1327"/>
                    <a:pt x="91" y="1327"/>
                  </a:cubicBezTo>
                  <a:cubicBezTo>
                    <a:pt x="113" y="1327"/>
                    <a:pt x="134" y="1313"/>
                    <a:pt x="132" y="1285"/>
                  </a:cubicBezTo>
                  <a:cubicBezTo>
                    <a:pt x="91" y="759"/>
                    <a:pt x="511" y="319"/>
                    <a:pt x="946" y="82"/>
                  </a:cubicBezTo>
                  <a:cubicBezTo>
                    <a:pt x="985" y="56"/>
                    <a:pt x="961" y="0"/>
                    <a:pt x="922" y="0"/>
                  </a:cubicBezTo>
                  <a:close/>
                </a:path>
              </a:pathLst>
            </a:custGeom>
            <a:solidFill>
              <a:srgbClr val="A62F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810;p50"/>
            <p:cNvSpPr/>
            <p:nvPr/>
          </p:nvSpPr>
          <p:spPr>
            <a:xfrm>
              <a:off x="8601456" y="1791646"/>
              <a:ext cx="491068" cy="379977"/>
            </a:xfrm>
            <a:custGeom>
              <a:avLst/>
              <a:gdLst/>
              <a:ahLst/>
              <a:cxnLst/>
              <a:rect l="l" t="t" r="r" b="b"/>
              <a:pathLst>
                <a:path w="1472" h="1139" extrusionOk="0">
                  <a:moveTo>
                    <a:pt x="867" y="1"/>
                  </a:moveTo>
                  <a:cubicBezTo>
                    <a:pt x="763" y="1"/>
                    <a:pt x="645" y="53"/>
                    <a:pt x="516" y="182"/>
                  </a:cubicBezTo>
                  <a:cubicBezTo>
                    <a:pt x="0" y="698"/>
                    <a:pt x="713" y="1037"/>
                    <a:pt x="1032" y="1067"/>
                  </a:cubicBezTo>
                  <a:cubicBezTo>
                    <a:pt x="1179" y="1082"/>
                    <a:pt x="1325" y="1103"/>
                    <a:pt x="1472" y="1138"/>
                  </a:cubicBezTo>
                  <a:cubicBezTo>
                    <a:pt x="1437" y="996"/>
                    <a:pt x="1411" y="850"/>
                    <a:pt x="1396" y="703"/>
                  </a:cubicBezTo>
                  <a:cubicBezTo>
                    <a:pt x="1377" y="461"/>
                    <a:pt x="1180" y="1"/>
                    <a:pt x="867" y="1"/>
                  </a:cubicBezTo>
                  <a:close/>
                </a:path>
              </a:pathLst>
            </a:custGeom>
            <a:solidFill>
              <a:srgbClr val="F2D2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811;p50"/>
            <p:cNvSpPr/>
            <p:nvPr/>
          </p:nvSpPr>
          <p:spPr>
            <a:xfrm>
              <a:off x="9092855" y="1721922"/>
              <a:ext cx="433354" cy="405665"/>
            </a:xfrm>
            <a:custGeom>
              <a:avLst/>
              <a:gdLst/>
              <a:ahLst/>
              <a:cxnLst/>
              <a:rect l="l" t="t" r="r" b="b"/>
              <a:pathLst>
                <a:path w="1299" h="1216" extrusionOk="0">
                  <a:moveTo>
                    <a:pt x="587" y="0"/>
                  </a:moveTo>
                  <a:cubicBezTo>
                    <a:pt x="0" y="0"/>
                    <a:pt x="191" y="651"/>
                    <a:pt x="358" y="882"/>
                  </a:cubicBezTo>
                  <a:cubicBezTo>
                    <a:pt x="434" y="988"/>
                    <a:pt x="505" y="1099"/>
                    <a:pt x="565" y="1216"/>
                  </a:cubicBezTo>
                  <a:cubicBezTo>
                    <a:pt x="641" y="1109"/>
                    <a:pt x="727" y="1008"/>
                    <a:pt x="818" y="912"/>
                  </a:cubicBezTo>
                  <a:cubicBezTo>
                    <a:pt x="1015" y="700"/>
                    <a:pt x="1299" y="47"/>
                    <a:pt x="641" y="2"/>
                  </a:cubicBezTo>
                  <a:cubicBezTo>
                    <a:pt x="623" y="1"/>
                    <a:pt x="605" y="0"/>
                    <a:pt x="587" y="0"/>
                  </a:cubicBezTo>
                  <a:close/>
                </a:path>
              </a:pathLst>
            </a:custGeom>
            <a:solidFill>
              <a:srgbClr val="F2D2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812;p50"/>
            <p:cNvSpPr/>
            <p:nvPr/>
          </p:nvSpPr>
          <p:spPr>
            <a:xfrm>
              <a:off x="8760251" y="2229668"/>
              <a:ext cx="325599" cy="226518"/>
            </a:xfrm>
            <a:custGeom>
              <a:avLst/>
              <a:gdLst/>
              <a:ahLst/>
              <a:cxnLst/>
              <a:rect l="l" t="t" r="r" b="b"/>
              <a:pathLst>
                <a:path w="976" h="679" extrusionOk="0">
                  <a:moveTo>
                    <a:pt x="317" y="1"/>
                  </a:moveTo>
                  <a:cubicBezTo>
                    <a:pt x="147" y="1"/>
                    <a:pt x="0" y="87"/>
                    <a:pt x="25" y="366"/>
                  </a:cubicBezTo>
                  <a:cubicBezTo>
                    <a:pt x="46" y="601"/>
                    <a:pt x="164" y="678"/>
                    <a:pt x="301" y="678"/>
                  </a:cubicBezTo>
                  <a:cubicBezTo>
                    <a:pt x="462" y="678"/>
                    <a:pt x="650" y="570"/>
                    <a:pt x="738" y="483"/>
                  </a:cubicBezTo>
                  <a:cubicBezTo>
                    <a:pt x="814" y="412"/>
                    <a:pt x="895" y="346"/>
                    <a:pt x="976" y="280"/>
                  </a:cubicBezTo>
                  <a:cubicBezTo>
                    <a:pt x="885" y="235"/>
                    <a:pt x="794" y="184"/>
                    <a:pt x="708" y="123"/>
                  </a:cubicBezTo>
                  <a:cubicBezTo>
                    <a:pt x="622" y="63"/>
                    <a:pt x="461" y="1"/>
                    <a:pt x="317" y="1"/>
                  </a:cubicBezTo>
                  <a:close/>
                </a:path>
              </a:pathLst>
            </a:custGeom>
            <a:solidFill>
              <a:srgbClr val="F2D2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813;p50"/>
            <p:cNvSpPr/>
            <p:nvPr/>
          </p:nvSpPr>
          <p:spPr>
            <a:xfrm>
              <a:off x="8969422" y="2616316"/>
              <a:ext cx="420010" cy="287902"/>
            </a:xfrm>
            <a:custGeom>
              <a:avLst/>
              <a:gdLst/>
              <a:ahLst/>
              <a:cxnLst/>
              <a:rect l="l" t="t" r="r" b="b"/>
              <a:pathLst>
                <a:path w="1259" h="863" extrusionOk="0">
                  <a:moveTo>
                    <a:pt x="405" y="0"/>
                  </a:moveTo>
                  <a:cubicBezTo>
                    <a:pt x="240" y="0"/>
                    <a:pt x="95" y="96"/>
                    <a:pt x="55" y="380"/>
                  </a:cubicBezTo>
                  <a:cubicBezTo>
                    <a:pt x="0" y="750"/>
                    <a:pt x="205" y="863"/>
                    <a:pt x="436" y="863"/>
                  </a:cubicBezTo>
                  <a:cubicBezTo>
                    <a:pt x="610" y="863"/>
                    <a:pt x="799" y="799"/>
                    <a:pt x="905" y="734"/>
                  </a:cubicBezTo>
                  <a:cubicBezTo>
                    <a:pt x="1016" y="669"/>
                    <a:pt x="1133" y="608"/>
                    <a:pt x="1259" y="557"/>
                  </a:cubicBezTo>
                  <a:cubicBezTo>
                    <a:pt x="1153" y="471"/>
                    <a:pt x="1062" y="375"/>
                    <a:pt x="971" y="279"/>
                  </a:cubicBezTo>
                  <a:cubicBezTo>
                    <a:pt x="863" y="157"/>
                    <a:pt x="617" y="0"/>
                    <a:pt x="405" y="0"/>
                  </a:cubicBezTo>
                  <a:close/>
                </a:path>
              </a:pathLst>
            </a:custGeom>
            <a:solidFill>
              <a:srgbClr val="F2D2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814;p50"/>
            <p:cNvSpPr/>
            <p:nvPr/>
          </p:nvSpPr>
          <p:spPr>
            <a:xfrm>
              <a:off x="9205280" y="3033322"/>
              <a:ext cx="334607" cy="228854"/>
            </a:xfrm>
            <a:custGeom>
              <a:avLst/>
              <a:gdLst/>
              <a:ahLst/>
              <a:cxnLst/>
              <a:rect l="l" t="t" r="r" b="b"/>
              <a:pathLst>
                <a:path w="1003" h="686" extrusionOk="0">
                  <a:moveTo>
                    <a:pt x="387" y="0"/>
                  </a:moveTo>
                  <a:cubicBezTo>
                    <a:pt x="188" y="0"/>
                    <a:pt x="1" y="93"/>
                    <a:pt x="67" y="405"/>
                  </a:cubicBezTo>
                  <a:cubicBezTo>
                    <a:pt x="110" y="613"/>
                    <a:pt x="217" y="685"/>
                    <a:pt x="337" y="685"/>
                  </a:cubicBezTo>
                  <a:cubicBezTo>
                    <a:pt x="508" y="685"/>
                    <a:pt x="706" y="539"/>
                    <a:pt x="790" y="435"/>
                  </a:cubicBezTo>
                  <a:cubicBezTo>
                    <a:pt x="855" y="354"/>
                    <a:pt x="926" y="273"/>
                    <a:pt x="1002" y="203"/>
                  </a:cubicBezTo>
                  <a:cubicBezTo>
                    <a:pt x="906" y="167"/>
                    <a:pt x="810" y="127"/>
                    <a:pt x="714" y="76"/>
                  </a:cubicBezTo>
                  <a:cubicBezTo>
                    <a:pt x="638" y="36"/>
                    <a:pt x="510" y="0"/>
                    <a:pt x="387" y="0"/>
                  </a:cubicBezTo>
                  <a:close/>
                </a:path>
              </a:pathLst>
            </a:custGeom>
            <a:solidFill>
              <a:srgbClr val="F2D2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815;p50"/>
            <p:cNvSpPr/>
            <p:nvPr/>
          </p:nvSpPr>
          <p:spPr>
            <a:xfrm>
              <a:off x="9665988" y="2220327"/>
              <a:ext cx="322597" cy="310587"/>
            </a:xfrm>
            <a:custGeom>
              <a:avLst/>
              <a:gdLst/>
              <a:ahLst/>
              <a:cxnLst/>
              <a:rect l="l" t="t" r="r" b="b"/>
              <a:pathLst>
                <a:path w="967" h="931" extrusionOk="0">
                  <a:moveTo>
                    <a:pt x="653" y="1"/>
                  </a:moveTo>
                  <a:cubicBezTo>
                    <a:pt x="603" y="1"/>
                    <a:pt x="544" y="13"/>
                    <a:pt x="476" y="40"/>
                  </a:cubicBezTo>
                  <a:cubicBezTo>
                    <a:pt x="0" y="237"/>
                    <a:pt x="375" y="652"/>
                    <a:pt x="572" y="763"/>
                  </a:cubicBezTo>
                  <a:cubicBezTo>
                    <a:pt x="663" y="809"/>
                    <a:pt x="754" y="865"/>
                    <a:pt x="840" y="930"/>
                  </a:cubicBezTo>
                  <a:cubicBezTo>
                    <a:pt x="855" y="824"/>
                    <a:pt x="880" y="723"/>
                    <a:pt x="911" y="622"/>
                  </a:cubicBezTo>
                  <a:cubicBezTo>
                    <a:pt x="967" y="435"/>
                    <a:pt x="956" y="1"/>
                    <a:pt x="653" y="1"/>
                  </a:cubicBezTo>
                  <a:close/>
                </a:path>
              </a:pathLst>
            </a:custGeom>
            <a:solidFill>
              <a:srgbClr val="F2D2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816;p50"/>
            <p:cNvSpPr/>
            <p:nvPr/>
          </p:nvSpPr>
          <p:spPr>
            <a:xfrm>
              <a:off x="9913857" y="2071540"/>
              <a:ext cx="485063" cy="452703"/>
            </a:xfrm>
            <a:custGeom>
              <a:avLst/>
              <a:gdLst/>
              <a:ahLst/>
              <a:cxnLst/>
              <a:rect l="l" t="t" r="r" b="b"/>
              <a:pathLst>
                <a:path w="1454" h="1357" extrusionOk="0">
                  <a:moveTo>
                    <a:pt x="744" y="1"/>
                  </a:moveTo>
                  <a:cubicBezTo>
                    <a:pt x="739" y="1"/>
                    <a:pt x="734" y="1"/>
                    <a:pt x="729" y="1"/>
                  </a:cubicBezTo>
                  <a:cubicBezTo>
                    <a:pt x="1" y="16"/>
                    <a:pt x="279" y="754"/>
                    <a:pt x="486" y="997"/>
                  </a:cubicBezTo>
                  <a:cubicBezTo>
                    <a:pt x="582" y="1113"/>
                    <a:pt x="673" y="1230"/>
                    <a:pt x="749" y="1356"/>
                  </a:cubicBezTo>
                  <a:cubicBezTo>
                    <a:pt x="825" y="1230"/>
                    <a:pt x="911" y="1103"/>
                    <a:pt x="1002" y="992"/>
                  </a:cubicBezTo>
                  <a:cubicBezTo>
                    <a:pt x="1203" y="741"/>
                    <a:pt x="1454" y="1"/>
                    <a:pt x="744" y="1"/>
                  </a:cubicBezTo>
                  <a:close/>
                </a:path>
              </a:pathLst>
            </a:custGeom>
            <a:solidFill>
              <a:srgbClr val="F2D2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817;p50"/>
            <p:cNvSpPr/>
            <p:nvPr/>
          </p:nvSpPr>
          <p:spPr>
            <a:xfrm>
              <a:off x="10290163" y="2704054"/>
              <a:ext cx="484396" cy="451035"/>
            </a:xfrm>
            <a:custGeom>
              <a:avLst/>
              <a:gdLst/>
              <a:ahLst/>
              <a:cxnLst/>
              <a:rect l="l" t="t" r="r" b="b"/>
              <a:pathLst>
                <a:path w="1452" h="1352" extrusionOk="0">
                  <a:moveTo>
                    <a:pt x="750" y="1"/>
                  </a:moveTo>
                  <a:cubicBezTo>
                    <a:pt x="743" y="1"/>
                    <a:pt x="736" y="1"/>
                    <a:pt x="729" y="1"/>
                  </a:cubicBezTo>
                  <a:cubicBezTo>
                    <a:pt x="1" y="11"/>
                    <a:pt x="279" y="750"/>
                    <a:pt x="486" y="997"/>
                  </a:cubicBezTo>
                  <a:cubicBezTo>
                    <a:pt x="582" y="1109"/>
                    <a:pt x="668" y="1225"/>
                    <a:pt x="749" y="1351"/>
                  </a:cubicBezTo>
                  <a:cubicBezTo>
                    <a:pt x="825" y="1225"/>
                    <a:pt x="911" y="1104"/>
                    <a:pt x="1002" y="987"/>
                  </a:cubicBezTo>
                  <a:cubicBezTo>
                    <a:pt x="1202" y="737"/>
                    <a:pt x="1452" y="1"/>
                    <a:pt x="750" y="1"/>
                  </a:cubicBezTo>
                  <a:close/>
                </a:path>
              </a:pathLst>
            </a:custGeom>
            <a:solidFill>
              <a:srgbClr val="F2D2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818;p50"/>
            <p:cNvSpPr/>
            <p:nvPr/>
          </p:nvSpPr>
          <p:spPr>
            <a:xfrm>
              <a:off x="10782897" y="3038326"/>
              <a:ext cx="355290" cy="243532"/>
            </a:xfrm>
            <a:custGeom>
              <a:avLst/>
              <a:gdLst/>
              <a:ahLst/>
              <a:cxnLst/>
              <a:rect l="l" t="t" r="r" b="b"/>
              <a:pathLst>
                <a:path w="1065" h="730" extrusionOk="0">
                  <a:moveTo>
                    <a:pt x="515" y="0"/>
                  </a:moveTo>
                  <a:cubicBezTo>
                    <a:pt x="312" y="0"/>
                    <a:pt x="141" y="276"/>
                    <a:pt x="101" y="430"/>
                  </a:cubicBezTo>
                  <a:cubicBezTo>
                    <a:pt x="71" y="531"/>
                    <a:pt x="41" y="633"/>
                    <a:pt x="0" y="729"/>
                  </a:cubicBezTo>
                  <a:cubicBezTo>
                    <a:pt x="51" y="724"/>
                    <a:pt x="103" y="721"/>
                    <a:pt x="155" y="721"/>
                  </a:cubicBezTo>
                  <a:cubicBezTo>
                    <a:pt x="208" y="721"/>
                    <a:pt x="261" y="724"/>
                    <a:pt x="314" y="729"/>
                  </a:cubicBezTo>
                  <a:cubicBezTo>
                    <a:pt x="324" y="729"/>
                    <a:pt x="334" y="730"/>
                    <a:pt x="345" y="730"/>
                  </a:cubicBezTo>
                  <a:cubicBezTo>
                    <a:pt x="586" y="730"/>
                    <a:pt x="1064" y="569"/>
                    <a:pt x="774" y="167"/>
                  </a:cubicBezTo>
                  <a:cubicBezTo>
                    <a:pt x="687" y="47"/>
                    <a:pt x="599" y="0"/>
                    <a:pt x="515" y="0"/>
                  </a:cubicBezTo>
                  <a:close/>
                </a:path>
              </a:pathLst>
            </a:custGeom>
            <a:solidFill>
              <a:srgbClr val="F2D2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819;p50"/>
            <p:cNvSpPr/>
            <p:nvPr/>
          </p:nvSpPr>
          <p:spPr>
            <a:xfrm>
              <a:off x="9586257" y="3367927"/>
              <a:ext cx="459709" cy="319261"/>
            </a:xfrm>
            <a:custGeom>
              <a:avLst/>
              <a:gdLst/>
              <a:ahLst/>
              <a:cxnLst/>
              <a:rect l="l" t="t" r="r" b="b"/>
              <a:pathLst>
                <a:path w="1378" h="957" extrusionOk="0">
                  <a:moveTo>
                    <a:pt x="438" y="0"/>
                  </a:moveTo>
                  <a:cubicBezTo>
                    <a:pt x="203" y="0"/>
                    <a:pt x="0" y="121"/>
                    <a:pt x="27" y="509"/>
                  </a:cubicBezTo>
                  <a:cubicBezTo>
                    <a:pt x="53" y="846"/>
                    <a:pt x="223" y="957"/>
                    <a:pt x="422" y="957"/>
                  </a:cubicBezTo>
                  <a:cubicBezTo>
                    <a:pt x="649" y="957"/>
                    <a:pt x="914" y="810"/>
                    <a:pt x="1038" y="691"/>
                  </a:cubicBezTo>
                  <a:cubicBezTo>
                    <a:pt x="1145" y="590"/>
                    <a:pt x="1261" y="494"/>
                    <a:pt x="1377" y="408"/>
                  </a:cubicBezTo>
                  <a:cubicBezTo>
                    <a:pt x="1246" y="342"/>
                    <a:pt x="1119" y="267"/>
                    <a:pt x="998" y="181"/>
                  </a:cubicBezTo>
                  <a:cubicBezTo>
                    <a:pt x="875" y="93"/>
                    <a:pt x="644" y="0"/>
                    <a:pt x="438" y="0"/>
                  </a:cubicBezTo>
                  <a:close/>
                </a:path>
              </a:pathLst>
            </a:custGeom>
            <a:solidFill>
              <a:srgbClr val="F2D2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820;p50"/>
            <p:cNvSpPr/>
            <p:nvPr/>
          </p:nvSpPr>
          <p:spPr>
            <a:xfrm>
              <a:off x="5836206" y="1072394"/>
              <a:ext cx="1702725" cy="1644010"/>
            </a:xfrm>
            <a:custGeom>
              <a:avLst/>
              <a:gdLst/>
              <a:ahLst/>
              <a:cxnLst/>
              <a:rect l="l" t="t" r="r" b="b"/>
              <a:pathLst>
                <a:path w="5104" h="4928" extrusionOk="0">
                  <a:moveTo>
                    <a:pt x="2149" y="0"/>
                  </a:moveTo>
                  <a:cubicBezTo>
                    <a:pt x="2128" y="0"/>
                    <a:pt x="2107" y="6"/>
                    <a:pt x="2084" y="17"/>
                  </a:cubicBezTo>
                  <a:cubicBezTo>
                    <a:pt x="1700" y="219"/>
                    <a:pt x="1867" y="508"/>
                    <a:pt x="1680" y="614"/>
                  </a:cubicBezTo>
                  <a:cubicBezTo>
                    <a:pt x="1670" y="619"/>
                    <a:pt x="1659" y="622"/>
                    <a:pt x="1649" y="622"/>
                  </a:cubicBezTo>
                  <a:cubicBezTo>
                    <a:pt x="1517" y="622"/>
                    <a:pt x="1339" y="225"/>
                    <a:pt x="1031" y="225"/>
                  </a:cubicBezTo>
                  <a:cubicBezTo>
                    <a:pt x="913" y="225"/>
                    <a:pt x="777" y="282"/>
                    <a:pt x="618" y="442"/>
                  </a:cubicBezTo>
                  <a:cubicBezTo>
                    <a:pt x="6" y="1054"/>
                    <a:pt x="891" y="1317"/>
                    <a:pt x="790" y="1504"/>
                  </a:cubicBezTo>
                  <a:cubicBezTo>
                    <a:pt x="683" y="1691"/>
                    <a:pt x="390" y="1524"/>
                    <a:pt x="198" y="1908"/>
                  </a:cubicBezTo>
                  <a:cubicBezTo>
                    <a:pt x="1" y="2293"/>
                    <a:pt x="1594" y="2414"/>
                    <a:pt x="1523" y="2616"/>
                  </a:cubicBezTo>
                  <a:cubicBezTo>
                    <a:pt x="1452" y="2824"/>
                    <a:pt x="967" y="2601"/>
                    <a:pt x="754" y="3011"/>
                  </a:cubicBezTo>
                  <a:cubicBezTo>
                    <a:pt x="547" y="3426"/>
                    <a:pt x="2468" y="3107"/>
                    <a:pt x="2413" y="3355"/>
                  </a:cubicBezTo>
                  <a:cubicBezTo>
                    <a:pt x="2352" y="3603"/>
                    <a:pt x="1907" y="3603"/>
                    <a:pt x="1872" y="3896"/>
                  </a:cubicBezTo>
                  <a:cubicBezTo>
                    <a:pt x="1859" y="3987"/>
                    <a:pt x="2011" y="4014"/>
                    <a:pt x="2225" y="4014"/>
                  </a:cubicBezTo>
                  <a:cubicBezTo>
                    <a:pt x="2527" y="4014"/>
                    <a:pt x="2953" y="3961"/>
                    <a:pt x="3218" y="3961"/>
                  </a:cubicBezTo>
                  <a:cubicBezTo>
                    <a:pt x="3369" y="3961"/>
                    <a:pt x="3467" y="3978"/>
                    <a:pt x="3460" y="4032"/>
                  </a:cubicBezTo>
                  <a:cubicBezTo>
                    <a:pt x="3429" y="4255"/>
                    <a:pt x="3318" y="4058"/>
                    <a:pt x="3131" y="4366"/>
                  </a:cubicBezTo>
                  <a:cubicBezTo>
                    <a:pt x="2939" y="4675"/>
                    <a:pt x="5103" y="4928"/>
                    <a:pt x="5103" y="4928"/>
                  </a:cubicBezTo>
                  <a:cubicBezTo>
                    <a:pt x="5103" y="4928"/>
                    <a:pt x="4871" y="2944"/>
                    <a:pt x="4580" y="2944"/>
                  </a:cubicBezTo>
                  <a:cubicBezTo>
                    <a:pt x="4567" y="2944"/>
                    <a:pt x="4555" y="2947"/>
                    <a:pt x="4542" y="2955"/>
                  </a:cubicBezTo>
                  <a:cubicBezTo>
                    <a:pt x="4233" y="3142"/>
                    <a:pt x="4426" y="3259"/>
                    <a:pt x="4208" y="3289"/>
                  </a:cubicBezTo>
                  <a:cubicBezTo>
                    <a:pt x="4206" y="3289"/>
                    <a:pt x="4204" y="3289"/>
                    <a:pt x="4202" y="3289"/>
                  </a:cubicBezTo>
                  <a:cubicBezTo>
                    <a:pt x="4000" y="3289"/>
                    <a:pt x="4355" y="1690"/>
                    <a:pt x="4081" y="1690"/>
                  </a:cubicBezTo>
                  <a:cubicBezTo>
                    <a:pt x="4078" y="1690"/>
                    <a:pt x="4075" y="1691"/>
                    <a:pt x="4072" y="1691"/>
                  </a:cubicBezTo>
                  <a:cubicBezTo>
                    <a:pt x="3778" y="1731"/>
                    <a:pt x="3778" y="2171"/>
                    <a:pt x="3531" y="2232"/>
                  </a:cubicBezTo>
                  <a:cubicBezTo>
                    <a:pt x="3527" y="2233"/>
                    <a:pt x="3523" y="2234"/>
                    <a:pt x="3519" y="2234"/>
                  </a:cubicBezTo>
                  <a:cubicBezTo>
                    <a:pt x="3304" y="2234"/>
                    <a:pt x="3564" y="562"/>
                    <a:pt x="3246" y="562"/>
                  </a:cubicBezTo>
                  <a:cubicBezTo>
                    <a:pt x="3228" y="562"/>
                    <a:pt x="3208" y="567"/>
                    <a:pt x="3187" y="578"/>
                  </a:cubicBezTo>
                  <a:cubicBezTo>
                    <a:pt x="2777" y="791"/>
                    <a:pt x="3000" y="1276"/>
                    <a:pt x="2797" y="1347"/>
                  </a:cubicBezTo>
                  <a:cubicBezTo>
                    <a:pt x="2793" y="1349"/>
                    <a:pt x="2788" y="1349"/>
                    <a:pt x="2784" y="1349"/>
                  </a:cubicBezTo>
                  <a:cubicBezTo>
                    <a:pt x="2596" y="1349"/>
                    <a:pt x="2475" y="0"/>
                    <a:pt x="21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821;p50"/>
            <p:cNvSpPr/>
            <p:nvPr/>
          </p:nvSpPr>
          <p:spPr>
            <a:xfrm>
              <a:off x="6119436" y="1299579"/>
              <a:ext cx="1677371" cy="1662692"/>
            </a:xfrm>
            <a:custGeom>
              <a:avLst/>
              <a:gdLst/>
              <a:ahLst/>
              <a:cxnLst/>
              <a:rect l="l" t="t" r="r" b="b"/>
              <a:pathLst>
                <a:path w="5028" h="4984" extrusionOk="0">
                  <a:moveTo>
                    <a:pt x="62" y="0"/>
                  </a:moveTo>
                  <a:cubicBezTo>
                    <a:pt x="29" y="0"/>
                    <a:pt x="0" y="43"/>
                    <a:pt x="32" y="74"/>
                  </a:cubicBezTo>
                  <a:lnTo>
                    <a:pt x="1058" y="1101"/>
                  </a:lnTo>
                  <a:lnTo>
                    <a:pt x="1048" y="1101"/>
                  </a:lnTo>
                  <a:lnTo>
                    <a:pt x="810" y="1121"/>
                  </a:lnTo>
                  <a:lnTo>
                    <a:pt x="421" y="1157"/>
                  </a:lnTo>
                  <a:cubicBezTo>
                    <a:pt x="367" y="1162"/>
                    <a:pt x="365" y="1243"/>
                    <a:pt x="416" y="1243"/>
                  </a:cubicBezTo>
                  <a:cubicBezTo>
                    <a:pt x="418" y="1243"/>
                    <a:pt x="419" y="1243"/>
                    <a:pt x="421" y="1243"/>
                  </a:cubicBezTo>
                  <a:lnTo>
                    <a:pt x="1134" y="1182"/>
                  </a:lnTo>
                  <a:lnTo>
                    <a:pt x="2226" y="2269"/>
                  </a:lnTo>
                  <a:lnTo>
                    <a:pt x="2216" y="2269"/>
                  </a:lnTo>
                  <a:lnTo>
                    <a:pt x="1979" y="2289"/>
                  </a:lnTo>
                  <a:lnTo>
                    <a:pt x="1589" y="2325"/>
                  </a:lnTo>
                  <a:cubicBezTo>
                    <a:pt x="1540" y="2330"/>
                    <a:pt x="1534" y="2411"/>
                    <a:pt x="1585" y="2411"/>
                  </a:cubicBezTo>
                  <a:cubicBezTo>
                    <a:pt x="1586" y="2411"/>
                    <a:pt x="1588" y="2411"/>
                    <a:pt x="1589" y="2411"/>
                  </a:cubicBezTo>
                  <a:lnTo>
                    <a:pt x="2302" y="2345"/>
                  </a:lnTo>
                  <a:lnTo>
                    <a:pt x="3536" y="3579"/>
                  </a:lnTo>
                  <a:lnTo>
                    <a:pt x="3531" y="3579"/>
                  </a:lnTo>
                  <a:lnTo>
                    <a:pt x="3293" y="3599"/>
                  </a:lnTo>
                  <a:lnTo>
                    <a:pt x="2904" y="3635"/>
                  </a:lnTo>
                  <a:cubicBezTo>
                    <a:pt x="2850" y="3640"/>
                    <a:pt x="2848" y="3721"/>
                    <a:pt x="2899" y="3721"/>
                  </a:cubicBezTo>
                  <a:cubicBezTo>
                    <a:pt x="2901" y="3721"/>
                    <a:pt x="2902" y="3721"/>
                    <a:pt x="2904" y="3721"/>
                  </a:cubicBezTo>
                  <a:lnTo>
                    <a:pt x="3617" y="3655"/>
                  </a:lnTo>
                  <a:lnTo>
                    <a:pt x="4932" y="4970"/>
                  </a:lnTo>
                  <a:cubicBezTo>
                    <a:pt x="4941" y="4979"/>
                    <a:pt x="4952" y="4983"/>
                    <a:pt x="4963" y="4983"/>
                  </a:cubicBezTo>
                  <a:cubicBezTo>
                    <a:pt x="4997" y="4983"/>
                    <a:pt x="5028" y="4940"/>
                    <a:pt x="4993" y="4909"/>
                  </a:cubicBezTo>
                  <a:lnTo>
                    <a:pt x="3683" y="3594"/>
                  </a:lnTo>
                  <a:cubicBezTo>
                    <a:pt x="3698" y="3362"/>
                    <a:pt x="3718" y="3124"/>
                    <a:pt x="3733" y="2891"/>
                  </a:cubicBezTo>
                  <a:cubicBezTo>
                    <a:pt x="3736" y="2863"/>
                    <a:pt x="3716" y="2850"/>
                    <a:pt x="3694" y="2850"/>
                  </a:cubicBezTo>
                  <a:cubicBezTo>
                    <a:pt x="3673" y="2850"/>
                    <a:pt x="3650" y="2863"/>
                    <a:pt x="3647" y="2891"/>
                  </a:cubicBezTo>
                  <a:lnTo>
                    <a:pt x="3602" y="3513"/>
                  </a:lnTo>
                  <a:lnTo>
                    <a:pt x="2368" y="2279"/>
                  </a:lnTo>
                  <a:lnTo>
                    <a:pt x="2419" y="1581"/>
                  </a:lnTo>
                  <a:cubicBezTo>
                    <a:pt x="2421" y="1554"/>
                    <a:pt x="2401" y="1540"/>
                    <a:pt x="2379" y="1540"/>
                  </a:cubicBezTo>
                  <a:cubicBezTo>
                    <a:pt x="2358" y="1540"/>
                    <a:pt x="2335" y="1554"/>
                    <a:pt x="2333" y="1581"/>
                  </a:cubicBezTo>
                  <a:lnTo>
                    <a:pt x="2287" y="2209"/>
                  </a:lnTo>
                  <a:lnTo>
                    <a:pt x="1200" y="1116"/>
                  </a:lnTo>
                  <a:cubicBezTo>
                    <a:pt x="1215" y="884"/>
                    <a:pt x="1230" y="651"/>
                    <a:pt x="1250" y="413"/>
                  </a:cubicBezTo>
                  <a:cubicBezTo>
                    <a:pt x="1253" y="385"/>
                    <a:pt x="1233" y="372"/>
                    <a:pt x="1211" y="372"/>
                  </a:cubicBezTo>
                  <a:cubicBezTo>
                    <a:pt x="1190" y="372"/>
                    <a:pt x="1167" y="385"/>
                    <a:pt x="1164" y="413"/>
                  </a:cubicBezTo>
                  <a:cubicBezTo>
                    <a:pt x="1149" y="621"/>
                    <a:pt x="1134" y="828"/>
                    <a:pt x="1119" y="1035"/>
                  </a:cubicBezTo>
                  <a:lnTo>
                    <a:pt x="92" y="14"/>
                  </a:lnTo>
                  <a:cubicBezTo>
                    <a:pt x="83" y="4"/>
                    <a:pt x="72" y="0"/>
                    <a:pt x="62" y="0"/>
                  </a:cubicBezTo>
                  <a:close/>
                </a:path>
              </a:pathLst>
            </a:custGeom>
            <a:solidFill>
              <a:srgbClr val="A62F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822;p50"/>
            <p:cNvSpPr/>
            <p:nvPr/>
          </p:nvSpPr>
          <p:spPr>
            <a:xfrm>
              <a:off x="7438843" y="-5149"/>
              <a:ext cx="1267369" cy="1156612"/>
            </a:xfrm>
            <a:custGeom>
              <a:avLst/>
              <a:gdLst/>
              <a:ahLst/>
              <a:cxnLst/>
              <a:rect l="l" t="t" r="r" b="b"/>
              <a:pathLst>
                <a:path w="3799" h="3467" extrusionOk="0">
                  <a:moveTo>
                    <a:pt x="2379" y="0"/>
                  </a:moveTo>
                  <a:cubicBezTo>
                    <a:pt x="2370" y="0"/>
                    <a:pt x="2361" y="0"/>
                    <a:pt x="2352" y="0"/>
                  </a:cubicBezTo>
                  <a:cubicBezTo>
                    <a:pt x="2041" y="10"/>
                    <a:pt x="1849" y="499"/>
                    <a:pt x="1734" y="499"/>
                  </a:cubicBezTo>
                  <a:cubicBezTo>
                    <a:pt x="1726" y="499"/>
                    <a:pt x="1718" y="496"/>
                    <a:pt x="1710" y="491"/>
                  </a:cubicBezTo>
                  <a:cubicBezTo>
                    <a:pt x="1594" y="410"/>
                    <a:pt x="1847" y="16"/>
                    <a:pt x="1847" y="16"/>
                  </a:cubicBezTo>
                  <a:cubicBezTo>
                    <a:pt x="1795" y="8"/>
                    <a:pt x="1747" y="4"/>
                    <a:pt x="1702" y="4"/>
                  </a:cubicBezTo>
                  <a:cubicBezTo>
                    <a:pt x="1102" y="4"/>
                    <a:pt x="1056" y="650"/>
                    <a:pt x="935" y="650"/>
                  </a:cubicBezTo>
                  <a:cubicBezTo>
                    <a:pt x="931" y="650"/>
                    <a:pt x="926" y="650"/>
                    <a:pt x="921" y="648"/>
                  </a:cubicBezTo>
                  <a:cubicBezTo>
                    <a:pt x="785" y="587"/>
                    <a:pt x="876" y="177"/>
                    <a:pt x="876" y="177"/>
                  </a:cubicBezTo>
                  <a:lnTo>
                    <a:pt x="876" y="177"/>
                  </a:lnTo>
                  <a:cubicBezTo>
                    <a:pt x="340" y="435"/>
                    <a:pt x="668" y="1224"/>
                    <a:pt x="497" y="1239"/>
                  </a:cubicBezTo>
                  <a:cubicBezTo>
                    <a:pt x="491" y="1240"/>
                    <a:pt x="486" y="1240"/>
                    <a:pt x="481" y="1240"/>
                  </a:cubicBezTo>
                  <a:cubicBezTo>
                    <a:pt x="317" y="1240"/>
                    <a:pt x="269" y="1012"/>
                    <a:pt x="269" y="1012"/>
                  </a:cubicBezTo>
                  <a:lnTo>
                    <a:pt x="269" y="1012"/>
                  </a:lnTo>
                  <a:cubicBezTo>
                    <a:pt x="1" y="2140"/>
                    <a:pt x="1275" y="2423"/>
                    <a:pt x="1275" y="2423"/>
                  </a:cubicBezTo>
                  <a:cubicBezTo>
                    <a:pt x="1275" y="2423"/>
                    <a:pt x="1507" y="3466"/>
                    <a:pt x="2387" y="3466"/>
                  </a:cubicBezTo>
                  <a:cubicBezTo>
                    <a:pt x="2479" y="3466"/>
                    <a:pt x="2579" y="3455"/>
                    <a:pt x="2686" y="3429"/>
                  </a:cubicBezTo>
                  <a:cubicBezTo>
                    <a:pt x="2686" y="3429"/>
                    <a:pt x="2444" y="3379"/>
                    <a:pt x="2459" y="3202"/>
                  </a:cubicBezTo>
                  <a:cubicBezTo>
                    <a:pt x="2463" y="3151"/>
                    <a:pt x="2529" y="3142"/>
                    <a:pt x="2628" y="3142"/>
                  </a:cubicBezTo>
                  <a:cubicBezTo>
                    <a:pt x="2689" y="3142"/>
                    <a:pt x="2762" y="3145"/>
                    <a:pt x="2840" y="3145"/>
                  </a:cubicBezTo>
                  <a:cubicBezTo>
                    <a:pt x="3084" y="3145"/>
                    <a:pt x="3381" y="3110"/>
                    <a:pt x="3521" y="2822"/>
                  </a:cubicBezTo>
                  <a:lnTo>
                    <a:pt x="3521" y="2822"/>
                  </a:lnTo>
                  <a:cubicBezTo>
                    <a:pt x="3521" y="2822"/>
                    <a:pt x="3389" y="2851"/>
                    <a:pt x="3265" y="2851"/>
                  </a:cubicBezTo>
                  <a:cubicBezTo>
                    <a:pt x="3168" y="2851"/>
                    <a:pt x="3075" y="2834"/>
                    <a:pt x="3050" y="2772"/>
                  </a:cubicBezTo>
                  <a:cubicBezTo>
                    <a:pt x="2995" y="2635"/>
                    <a:pt x="3799" y="2610"/>
                    <a:pt x="3683" y="1846"/>
                  </a:cubicBezTo>
                  <a:lnTo>
                    <a:pt x="3683" y="1846"/>
                  </a:lnTo>
                  <a:cubicBezTo>
                    <a:pt x="3682" y="1846"/>
                    <a:pt x="3414" y="2016"/>
                    <a:pt x="3273" y="2016"/>
                  </a:cubicBezTo>
                  <a:cubicBezTo>
                    <a:pt x="3242" y="2016"/>
                    <a:pt x="3217" y="2008"/>
                    <a:pt x="3202" y="1988"/>
                  </a:cubicBezTo>
                  <a:cubicBezTo>
                    <a:pt x="3121" y="1872"/>
                    <a:pt x="3688" y="1674"/>
                    <a:pt x="3698" y="1346"/>
                  </a:cubicBezTo>
                  <a:cubicBezTo>
                    <a:pt x="3708" y="1012"/>
                    <a:pt x="3511" y="461"/>
                    <a:pt x="3652" y="46"/>
                  </a:cubicBezTo>
                  <a:lnTo>
                    <a:pt x="3652" y="46"/>
                  </a:lnTo>
                  <a:cubicBezTo>
                    <a:pt x="3543" y="82"/>
                    <a:pt x="3424" y="95"/>
                    <a:pt x="3302" y="95"/>
                  </a:cubicBezTo>
                  <a:cubicBezTo>
                    <a:pt x="2974" y="95"/>
                    <a:pt x="2624" y="0"/>
                    <a:pt x="2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823;p50"/>
            <p:cNvSpPr/>
            <p:nvPr/>
          </p:nvSpPr>
          <p:spPr>
            <a:xfrm>
              <a:off x="7693050" y="62907"/>
              <a:ext cx="915748" cy="905073"/>
            </a:xfrm>
            <a:custGeom>
              <a:avLst/>
              <a:gdLst/>
              <a:ahLst/>
              <a:cxnLst/>
              <a:rect l="l" t="t" r="r" b="b"/>
              <a:pathLst>
                <a:path w="2745" h="2713" extrusionOk="0">
                  <a:moveTo>
                    <a:pt x="2682" y="1"/>
                  </a:moveTo>
                  <a:cubicBezTo>
                    <a:pt x="2672" y="1"/>
                    <a:pt x="2662" y="5"/>
                    <a:pt x="2653" y="14"/>
                  </a:cubicBezTo>
                  <a:lnTo>
                    <a:pt x="28" y="2639"/>
                  </a:lnTo>
                  <a:cubicBezTo>
                    <a:pt x="1" y="2670"/>
                    <a:pt x="30" y="2713"/>
                    <a:pt x="64" y="2713"/>
                  </a:cubicBezTo>
                  <a:cubicBezTo>
                    <a:pt x="74" y="2713"/>
                    <a:pt x="84" y="2709"/>
                    <a:pt x="94" y="2699"/>
                  </a:cubicBezTo>
                  <a:lnTo>
                    <a:pt x="2713" y="80"/>
                  </a:lnTo>
                  <a:cubicBezTo>
                    <a:pt x="2744" y="45"/>
                    <a:pt x="2716" y="1"/>
                    <a:pt x="2682" y="1"/>
                  </a:cubicBezTo>
                  <a:close/>
                </a:path>
              </a:pathLst>
            </a:custGeom>
            <a:solidFill>
              <a:srgbClr val="A62F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824;p50"/>
            <p:cNvSpPr/>
            <p:nvPr/>
          </p:nvSpPr>
          <p:spPr>
            <a:xfrm>
              <a:off x="7895214" y="465234"/>
              <a:ext cx="309920" cy="304249"/>
            </a:xfrm>
            <a:custGeom>
              <a:avLst/>
              <a:gdLst/>
              <a:ahLst/>
              <a:cxnLst/>
              <a:rect l="l" t="t" r="r" b="b"/>
              <a:pathLst>
                <a:path w="929" h="912" extrusionOk="0">
                  <a:moveTo>
                    <a:pt x="135" y="755"/>
                  </a:moveTo>
                  <a:cubicBezTo>
                    <a:pt x="137" y="755"/>
                    <a:pt x="140" y="755"/>
                    <a:pt x="142" y="755"/>
                  </a:cubicBezTo>
                  <a:lnTo>
                    <a:pt x="142" y="755"/>
                  </a:lnTo>
                  <a:lnTo>
                    <a:pt x="135" y="755"/>
                  </a:lnTo>
                  <a:close/>
                  <a:moveTo>
                    <a:pt x="43" y="0"/>
                  </a:moveTo>
                  <a:cubicBezTo>
                    <a:pt x="21" y="0"/>
                    <a:pt x="1" y="14"/>
                    <a:pt x="3" y="42"/>
                  </a:cubicBezTo>
                  <a:cubicBezTo>
                    <a:pt x="34" y="295"/>
                    <a:pt x="59" y="548"/>
                    <a:pt x="84" y="795"/>
                  </a:cubicBezTo>
                  <a:cubicBezTo>
                    <a:pt x="84" y="821"/>
                    <a:pt x="105" y="836"/>
                    <a:pt x="130" y="841"/>
                  </a:cubicBezTo>
                  <a:lnTo>
                    <a:pt x="873" y="912"/>
                  </a:lnTo>
                  <a:cubicBezTo>
                    <a:pt x="875" y="912"/>
                    <a:pt x="876" y="912"/>
                    <a:pt x="878" y="912"/>
                  </a:cubicBezTo>
                  <a:cubicBezTo>
                    <a:pt x="929" y="912"/>
                    <a:pt x="927" y="831"/>
                    <a:pt x="873" y="826"/>
                  </a:cubicBezTo>
                  <a:lnTo>
                    <a:pt x="170" y="758"/>
                  </a:lnTo>
                  <a:lnTo>
                    <a:pt x="170" y="758"/>
                  </a:lnTo>
                  <a:cubicBezTo>
                    <a:pt x="169" y="735"/>
                    <a:pt x="165" y="712"/>
                    <a:pt x="160" y="689"/>
                  </a:cubicBezTo>
                  <a:cubicBezTo>
                    <a:pt x="150" y="603"/>
                    <a:pt x="145" y="522"/>
                    <a:pt x="135" y="441"/>
                  </a:cubicBezTo>
                  <a:cubicBezTo>
                    <a:pt x="120" y="310"/>
                    <a:pt x="105" y="178"/>
                    <a:pt x="89" y="42"/>
                  </a:cubicBezTo>
                  <a:cubicBezTo>
                    <a:pt x="87" y="14"/>
                    <a:pt x="64" y="0"/>
                    <a:pt x="43" y="0"/>
                  </a:cubicBezTo>
                  <a:close/>
                </a:path>
              </a:pathLst>
            </a:custGeom>
            <a:solidFill>
              <a:srgbClr val="A62F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825;p50"/>
            <p:cNvSpPr/>
            <p:nvPr/>
          </p:nvSpPr>
          <p:spPr>
            <a:xfrm>
              <a:off x="8172106" y="190010"/>
              <a:ext cx="309920" cy="302914"/>
            </a:xfrm>
            <a:custGeom>
              <a:avLst/>
              <a:gdLst/>
              <a:ahLst/>
              <a:cxnLst/>
              <a:rect l="l" t="t" r="r" b="b"/>
              <a:pathLst>
                <a:path w="929" h="908" extrusionOk="0">
                  <a:moveTo>
                    <a:pt x="168" y="781"/>
                  </a:moveTo>
                  <a:cubicBezTo>
                    <a:pt x="170" y="785"/>
                    <a:pt x="170" y="788"/>
                    <a:pt x="170" y="788"/>
                  </a:cubicBezTo>
                  <a:cubicBezTo>
                    <a:pt x="170" y="788"/>
                    <a:pt x="169" y="786"/>
                    <a:pt x="168" y="781"/>
                  </a:cubicBezTo>
                  <a:close/>
                  <a:moveTo>
                    <a:pt x="42" y="1"/>
                  </a:moveTo>
                  <a:cubicBezTo>
                    <a:pt x="20" y="1"/>
                    <a:pt x="0" y="15"/>
                    <a:pt x="3" y="42"/>
                  </a:cubicBezTo>
                  <a:cubicBezTo>
                    <a:pt x="28" y="295"/>
                    <a:pt x="58" y="543"/>
                    <a:pt x="84" y="796"/>
                  </a:cubicBezTo>
                  <a:cubicBezTo>
                    <a:pt x="84" y="816"/>
                    <a:pt x="104" y="836"/>
                    <a:pt x="129" y="836"/>
                  </a:cubicBezTo>
                  <a:lnTo>
                    <a:pt x="873" y="907"/>
                  </a:lnTo>
                  <a:cubicBezTo>
                    <a:pt x="874" y="907"/>
                    <a:pt x="876" y="907"/>
                    <a:pt x="877" y="907"/>
                  </a:cubicBezTo>
                  <a:cubicBezTo>
                    <a:pt x="928" y="907"/>
                    <a:pt x="927" y="826"/>
                    <a:pt x="873" y="821"/>
                  </a:cubicBezTo>
                  <a:lnTo>
                    <a:pt x="164" y="754"/>
                  </a:lnTo>
                  <a:lnTo>
                    <a:pt x="164" y="754"/>
                  </a:lnTo>
                  <a:cubicBezTo>
                    <a:pt x="163" y="729"/>
                    <a:pt x="160" y="707"/>
                    <a:pt x="160" y="685"/>
                  </a:cubicBezTo>
                  <a:lnTo>
                    <a:pt x="134" y="442"/>
                  </a:lnTo>
                  <a:cubicBezTo>
                    <a:pt x="119" y="305"/>
                    <a:pt x="104" y="174"/>
                    <a:pt x="89" y="42"/>
                  </a:cubicBezTo>
                  <a:cubicBezTo>
                    <a:pt x="86" y="15"/>
                    <a:pt x="63" y="1"/>
                    <a:pt x="42" y="1"/>
                  </a:cubicBezTo>
                  <a:close/>
                </a:path>
              </a:pathLst>
            </a:custGeom>
            <a:solidFill>
              <a:srgbClr val="A62F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826;p50"/>
            <p:cNvSpPr/>
            <p:nvPr/>
          </p:nvSpPr>
          <p:spPr>
            <a:xfrm>
              <a:off x="10038959" y="44558"/>
              <a:ext cx="816334" cy="795984"/>
            </a:xfrm>
            <a:custGeom>
              <a:avLst/>
              <a:gdLst/>
              <a:ahLst/>
              <a:cxnLst/>
              <a:rect l="l" t="t" r="r" b="b"/>
              <a:pathLst>
                <a:path w="2447" h="2386" extrusionOk="0">
                  <a:moveTo>
                    <a:pt x="2071" y="1"/>
                  </a:moveTo>
                  <a:cubicBezTo>
                    <a:pt x="1528" y="1"/>
                    <a:pt x="996" y="151"/>
                    <a:pt x="531" y="438"/>
                  </a:cubicBezTo>
                  <a:cubicBezTo>
                    <a:pt x="511" y="443"/>
                    <a:pt x="496" y="458"/>
                    <a:pt x="485" y="484"/>
                  </a:cubicBezTo>
                  <a:cubicBezTo>
                    <a:pt x="147" y="1040"/>
                    <a:pt x="0" y="1692"/>
                    <a:pt x="71" y="2340"/>
                  </a:cubicBezTo>
                  <a:cubicBezTo>
                    <a:pt x="71" y="2371"/>
                    <a:pt x="93" y="2386"/>
                    <a:pt x="115" y="2386"/>
                  </a:cubicBezTo>
                  <a:cubicBezTo>
                    <a:pt x="135" y="2386"/>
                    <a:pt x="154" y="2372"/>
                    <a:pt x="152" y="2345"/>
                  </a:cubicBezTo>
                  <a:cubicBezTo>
                    <a:pt x="86" y="1738"/>
                    <a:pt x="212" y="1126"/>
                    <a:pt x="516" y="600"/>
                  </a:cubicBezTo>
                  <a:cubicBezTo>
                    <a:pt x="627" y="1080"/>
                    <a:pt x="890" y="1535"/>
                    <a:pt x="1199" y="1915"/>
                  </a:cubicBezTo>
                  <a:cubicBezTo>
                    <a:pt x="1207" y="1924"/>
                    <a:pt x="1216" y="1928"/>
                    <a:pt x="1226" y="1928"/>
                  </a:cubicBezTo>
                  <a:cubicBezTo>
                    <a:pt x="1257" y="1928"/>
                    <a:pt x="1288" y="1884"/>
                    <a:pt x="1264" y="1849"/>
                  </a:cubicBezTo>
                  <a:cubicBezTo>
                    <a:pt x="956" y="1480"/>
                    <a:pt x="703" y="1030"/>
                    <a:pt x="597" y="554"/>
                  </a:cubicBezTo>
                  <a:lnTo>
                    <a:pt x="597" y="554"/>
                  </a:lnTo>
                  <a:cubicBezTo>
                    <a:pt x="1072" y="655"/>
                    <a:pt x="1527" y="913"/>
                    <a:pt x="1896" y="1217"/>
                  </a:cubicBezTo>
                  <a:cubicBezTo>
                    <a:pt x="1905" y="1224"/>
                    <a:pt x="1914" y="1227"/>
                    <a:pt x="1924" y="1227"/>
                  </a:cubicBezTo>
                  <a:cubicBezTo>
                    <a:pt x="1958" y="1227"/>
                    <a:pt x="1989" y="1183"/>
                    <a:pt x="1957" y="1151"/>
                  </a:cubicBezTo>
                  <a:cubicBezTo>
                    <a:pt x="1578" y="843"/>
                    <a:pt x="1128" y="580"/>
                    <a:pt x="642" y="473"/>
                  </a:cubicBezTo>
                  <a:cubicBezTo>
                    <a:pt x="1082" y="218"/>
                    <a:pt x="1577" y="87"/>
                    <a:pt x="2079" y="87"/>
                  </a:cubicBezTo>
                  <a:cubicBezTo>
                    <a:pt x="2183" y="87"/>
                    <a:pt x="2288" y="93"/>
                    <a:pt x="2392" y="104"/>
                  </a:cubicBezTo>
                  <a:cubicBezTo>
                    <a:pt x="2395" y="105"/>
                    <a:pt x="2398" y="105"/>
                    <a:pt x="2401" y="105"/>
                  </a:cubicBezTo>
                  <a:cubicBezTo>
                    <a:pt x="2447" y="105"/>
                    <a:pt x="2440" y="28"/>
                    <a:pt x="2392" y="18"/>
                  </a:cubicBezTo>
                  <a:cubicBezTo>
                    <a:pt x="2285" y="7"/>
                    <a:pt x="2178" y="1"/>
                    <a:pt x="2071" y="1"/>
                  </a:cubicBezTo>
                  <a:close/>
                </a:path>
              </a:pathLst>
            </a:custGeom>
            <a:solidFill>
              <a:srgbClr val="A62F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827;p50"/>
            <p:cNvSpPr/>
            <p:nvPr/>
          </p:nvSpPr>
          <p:spPr>
            <a:xfrm>
              <a:off x="9876827" y="-338086"/>
              <a:ext cx="365632" cy="568465"/>
            </a:xfrm>
            <a:custGeom>
              <a:avLst/>
              <a:gdLst/>
              <a:ahLst/>
              <a:cxnLst/>
              <a:rect l="l" t="t" r="r" b="b"/>
              <a:pathLst>
                <a:path w="1096" h="1704" extrusionOk="0">
                  <a:moveTo>
                    <a:pt x="44" y="1"/>
                  </a:moveTo>
                  <a:cubicBezTo>
                    <a:pt x="22" y="1"/>
                    <a:pt x="1" y="15"/>
                    <a:pt x="1" y="43"/>
                  </a:cubicBezTo>
                  <a:cubicBezTo>
                    <a:pt x="41" y="715"/>
                    <a:pt x="476" y="1317"/>
                    <a:pt x="1017" y="1696"/>
                  </a:cubicBezTo>
                  <a:cubicBezTo>
                    <a:pt x="1024" y="1701"/>
                    <a:pt x="1032" y="1703"/>
                    <a:pt x="1038" y="1703"/>
                  </a:cubicBezTo>
                  <a:cubicBezTo>
                    <a:pt x="1073" y="1703"/>
                    <a:pt x="1096" y="1646"/>
                    <a:pt x="1057" y="1620"/>
                  </a:cubicBezTo>
                  <a:cubicBezTo>
                    <a:pt x="547" y="1261"/>
                    <a:pt x="122" y="680"/>
                    <a:pt x="86" y="43"/>
                  </a:cubicBezTo>
                  <a:cubicBezTo>
                    <a:pt x="86" y="15"/>
                    <a:pt x="65" y="1"/>
                    <a:pt x="44" y="1"/>
                  </a:cubicBezTo>
                  <a:close/>
                </a:path>
              </a:pathLst>
            </a:custGeom>
            <a:solidFill>
              <a:srgbClr val="A62F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828;p50"/>
            <p:cNvSpPr/>
            <p:nvPr/>
          </p:nvSpPr>
          <p:spPr>
            <a:xfrm>
              <a:off x="10718845" y="-103228"/>
              <a:ext cx="359627" cy="285567"/>
            </a:xfrm>
            <a:custGeom>
              <a:avLst/>
              <a:gdLst/>
              <a:ahLst/>
              <a:cxnLst/>
              <a:rect l="l" t="t" r="r" b="b"/>
              <a:pathLst>
                <a:path w="1078" h="856" extrusionOk="0">
                  <a:moveTo>
                    <a:pt x="534" y="1"/>
                  </a:moveTo>
                  <a:cubicBezTo>
                    <a:pt x="497" y="1"/>
                    <a:pt x="460" y="4"/>
                    <a:pt x="425" y="11"/>
                  </a:cubicBezTo>
                  <a:cubicBezTo>
                    <a:pt x="172" y="57"/>
                    <a:pt x="0" y="284"/>
                    <a:pt x="46" y="517"/>
                  </a:cubicBezTo>
                  <a:cubicBezTo>
                    <a:pt x="85" y="715"/>
                    <a:pt x="274" y="855"/>
                    <a:pt x="489" y="855"/>
                  </a:cubicBezTo>
                  <a:cubicBezTo>
                    <a:pt x="521" y="855"/>
                    <a:pt x="554" y="852"/>
                    <a:pt x="587" y="846"/>
                  </a:cubicBezTo>
                  <a:cubicBezTo>
                    <a:pt x="840" y="795"/>
                    <a:pt x="1077" y="557"/>
                    <a:pt x="1032" y="325"/>
                  </a:cubicBezTo>
                  <a:cubicBezTo>
                    <a:pt x="993" y="129"/>
                    <a:pt x="759" y="1"/>
                    <a:pt x="534" y="1"/>
                  </a:cubicBezTo>
                  <a:close/>
                </a:path>
              </a:pathLst>
            </a:custGeom>
            <a:solidFill>
              <a:srgbClr val="BE67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829;p50"/>
            <p:cNvSpPr/>
            <p:nvPr/>
          </p:nvSpPr>
          <p:spPr>
            <a:xfrm>
              <a:off x="10966713" y="-25499"/>
              <a:ext cx="239529" cy="69390"/>
            </a:xfrm>
            <a:custGeom>
              <a:avLst/>
              <a:gdLst/>
              <a:ahLst/>
              <a:cxnLst/>
              <a:rect l="l" t="t" r="r" b="b"/>
              <a:pathLst>
                <a:path w="718" h="208" extrusionOk="0">
                  <a:moveTo>
                    <a:pt x="369" y="1"/>
                  </a:moveTo>
                  <a:cubicBezTo>
                    <a:pt x="277" y="1"/>
                    <a:pt x="185" y="12"/>
                    <a:pt x="97" y="36"/>
                  </a:cubicBezTo>
                  <a:cubicBezTo>
                    <a:pt x="0" y="68"/>
                    <a:pt x="24" y="208"/>
                    <a:pt x="109" y="208"/>
                  </a:cubicBezTo>
                  <a:cubicBezTo>
                    <a:pt x="117" y="208"/>
                    <a:pt x="127" y="206"/>
                    <a:pt x="137" y="203"/>
                  </a:cubicBezTo>
                  <a:cubicBezTo>
                    <a:pt x="216" y="183"/>
                    <a:pt x="296" y="173"/>
                    <a:pt x="377" y="173"/>
                  </a:cubicBezTo>
                  <a:cubicBezTo>
                    <a:pt x="441" y="173"/>
                    <a:pt x="504" y="179"/>
                    <a:pt x="567" y="193"/>
                  </a:cubicBezTo>
                  <a:cubicBezTo>
                    <a:pt x="573" y="194"/>
                    <a:pt x="579" y="195"/>
                    <a:pt x="585" y="195"/>
                  </a:cubicBezTo>
                  <a:cubicBezTo>
                    <a:pt x="683" y="195"/>
                    <a:pt x="717" y="45"/>
                    <a:pt x="612" y="26"/>
                  </a:cubicBezTo>
                  <a:cubicBezTo>
                    <a:pt x="532" y="9"/>
                    <a:pt x="450" y="1"/>
                    <a:pt x="369" y="1"/>
                  </a:cubicBezTo>
                  <a:close/>
                </a:path>
              </a:pathLst>
            </a:custGeom>
            <a:solidFill>
              <a:srgbClr val="D7A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830;p50"/>
            <p:cNvSpPr/>
            <p:nvPr/>
          </p:nvSpPr>
          <p:spPr>
            <a:xfrm>
              <a:off x="10572059" y="326454"/>
              <a:ext cx="361295" cy="301580"/>
            </a:xfrm>
            <a:custGeom>
              <a:avLst/>
              <a:gdLst/>
              <a:ahLst/>
              <a:cxnLst/>
              <a:rect l="l" t="t" r="r" b="b"/>
              <a:pathLst>
                <a:path w="1083" h="904" extrusionOk="0">
                  <a:moveTo>
                    <a:pt x="474" y="1"/>
                  </a:moveTo>
                  <a:cubicBezTo>
                    <a:pt x="344" y="1"/>
                    <a:pt x="221" y="55"/>
                    <a:pt x="142" y="159"/>
                  </a:cubicBezTo>
                  <a:cubicBezTo>
                    <a:pt x="0" y="341"/>
                    <a:pt x="51" y="620"/>
                    <a:pt x="253" y="781"/>
                  </a:cubicBezTo>
                  <a:cubicBezTo>
                    <a:pt x="357" y="860"/>
                    <a:pt x="495" y="903"/>
                    <a:pt x="624" y="903"/>
                  </a:cubicBezTo>
                  <a:cubicBezTo>
                    <a:pt x="752" y="903"/>
                    <a:pt x="870" y="862"/>
                    <a:pt x="941" y="771"/>
                  </a:cubicBezTo>
                  <a:cubicBezTo>
                    <a:pt x="1082" y="584"/>
                    <a:pt x="981" y="261"/>
                    <a:pt x="774" y="104"/>
                  </a:cubicBezTo>
                  <a:cubicBezTo>
                    <a:pt x="682" y="35"/>
                    <a:pt x="576" y="1"/>
                    <a:pt x="474" y="1"/>
                  </a:cubicBezTo>
                  <a:close/>
                </a:path>
              </a:pathLst>
            </a:custGeom>
            <a:solidFill>
              <a:srgbClr val="BE67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831;p50"/>
            <p:cNvSpPr/>
            <p:nvPr/>
          </p:nvSpPr>
          <p:spPr>
            <a:xfrm>
              <a:off x="10798243" y="517943"/>
              <a:ext cx="188154" cy="171807"/>
            </a:xfrm>
            <a:custGeom>
              <a:avLst/>
              <a:gdLst/>
              <a:ahLst/>
              <a:cxnLst/>
              <a:rect l="l" t="t" r="r" b="b"/>
              <a:pathLst>
                <a:path w="564" h="515" extrusionOk="0">
                  <a:moveTo>
                    <a:pt x="129" y="0"/>
                  </a:moveTo>
                  <a:cubicBezTo>
                    <a:pt x="53" y="0"/>
                    <a:pt x="1" y="107"/>
                    <a:pt x="81" y="157"/>
                  </a:cubicBezTo>
                  <a:cubicBezTo>
                    <a:pt x="202" y="238"/>
                    <a:pt x="303" y="344"/>
                    <a:pt x="374" y="470"/>
                  </a:cubicBezTo>
                  <a:cubicBezTo>
                    <a:pt x="392" y="502"/>
                    <a:pt x="421" y="515"/>
                    <a:pt x="449" y="515"/>
                  </a:cubicBezTo>
                  <a:cubicBezTo>
                    <a:pt x="507" y="515"/>
                    <a:pt x="563" y="459"/>
                    <a:pt x="526" y="395"/>
                  </a:cubicBezTo>
                  <a:cubicBezTo>
                    <a:pt x="440" y="238"/>
                    <a:pt x="318" y="111"/>
                    <a:pt x="177" y="15"/>
                  </a:cubicBezTo>
                  <a:cubicBezTo>
                    <a:pt x="160" y="5"/>
                    <a:pt x="144" y="0"/>
                    <a:pt x="129" y="0"/>
                  </a:cubicBezTo>
                  <a:close/>
                </a:path>
              </a:pathLst>
            </a:custGeom>
            <a:solidFill>
              <a:srgbClr val="D7A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832;p50"/>
            <p:cNvSpPr/>
            <p:nvPr/>
          </p:nvSpPr>
          <p:spPr>
            <a:xfrm>
              <a:off x="9902181" y="712768"/>
              <a:ext cx="312255" cy="333606"/>
            </a:xfrm>
            <a:custGeom>
              <a:avLst/>
              <a:gdLst/>
              <a:ahLst/>
              <a:cxnLst/>
              <a:rect l="l" t="t" r="r" b="b"/>
              <a:pathLst>
                <a:path w="936" h="1000" extrusionOk="0">
                  <a:moveTo>
                    <a:pt x="481" y="0"/>
                  </a:moveTo>
                  <a:cubicBezTo>
                    <a:pt x="277" y="0"/>
                    <a:pt x="92" y="162"/>
                    <a:pt x="51" y="387"/>
                  </a:cubicBezTo>
                  <a:cubicBezTo>
                    <a:pt x="0" y="640"/>
                    <a:pt x="137" y="948"/>
                    <a:pt x="364" y="994"/>
                  </a:cubicBezTo>
                  <a:cubicBezTo>
                    <a:pt x="384" y="998"/>
                    <a:pt x="403" y="1000"/>
                    <a:pt x="423" y="1000"/>
                  </a:cubicBezTo>
                  <a:cubicBezTo>
                    <a:pt x="636" y="1000"/>
                    <a:pt x="839" y="780"/>
                    <a:pt x="885" y="544"/>
                  </a:cubicBezTo>
                  <a:cubicBezTo>
                    <a:pt x="936" y="291"/>
                    <a:pt x="784" y="53"/>
                    <a:pt x="557" y="8"/>
                  </a:cubicBezTo>
                  <a:cubicBezTo>
                    <a:pt x="531" y="3"/>
                    <a:pt x="506" y="0"/>
                    <a:pt x="481" y="0"/>
                  </a:cubicBezTo>
                  <a:close/>
                </a:path>
              </a:pathLst>
            </a:custGeom>
            <a:solidFill>
              <a:srgbClr val="BE67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833;p50"/>
            <p:cNvSpPr/>
            <p:nvPr/>
          </p:nvSpPr>
          <p:spPr>
            <a:xfrm>
              <a:off x="9988251" y="959302"/>
              <a:ext cx="78731" cy="214842"/>
            </a:xfrm>
            <a:custGeom>
              <a:avLst/>
              <a:gdLst/>
              <a:ahLst/>
              <a:cxnLst/>
              <a:rect l="l" t="t" r="r" b="b"/>
              <a:pathLst>
                <a:path w="236" h="644" extrusionOk="0">
                  <a:moveTo>
                    <a:pt x="134" y="1"/>
                  </a:moveTo>
                  <a:cubicBezTo>
                    <a:pt x="98" y="1"/>
                    <a:pt x="63" y="19"/>
                    <a:pt x="51" y="63"/>
                  </a:cubicBezTo>
                  <a:cubicBezTo>
                    <a:pt x="5" y="230"/>
                    <a:pt x="0" y="407"/>
                    <a:pt x="41" y="579"/>
                  </a:cubicBezTo>
                  <a:cubicBezTo>
                    <a:pt x="49" y="624"/>
                    <a:pt x="81" y="643"/>
                    <a:pt x="115" y="643"/>
                  </a:cubicBezTo>
                  <a:cubicBezTo>
                    <a:pt x="165" y="643"/>
                    <a:pt x="220" y="601"/>
                    <a:pt x="208" y="538"/>
                  </a:cubicBezTo>
                  <a:cubicBezTo>
                    <a:pt x="177" y="391"/>
                    <a:pt x="177" y="245"/>
                    <a:pt x="218" y="103"/>
                  </a:cubicBezTo>
                  <a:cubicBezTo>
                    <a:pt x="236" y="40"/>
                    <a:pt x="185" y="1"/>
                    <a:pt x="134" y="1"/>
                  </a:cubicBezTo>
                  <a:close/>
                </a:path>
              </a:pathLst>
            </a:custGeom>
            <a:solidFill>
              <a:srgbClr val="D7A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834;p50"/>
            <p:cNvSpPr/>
            <p:nvPr/>
          </p:nvSpPr>
          <p:spPr>
            <a:xfrm>
              <a:off x="10327193" y="573322"/>
              <a:ext cx="337943" cy="315925"/>
            </a:xfrm>
            <a:custGeom>
              <a:avLst/>
              <a:gdLst/>
              <a:ahLst/>
              <a:cxnLst/>
              <a:rect l="l" t="t" r="r" b="b"/>
              <a:pathLst>
                <a:path w="1013" h="947" extrusionOk="0">
                  <a:moveTo>
                    <a:pt x="456" y="0"/>
                  </a:moveTo>
                  <a:cubicBezTo>
                    <a:pt x="369" y="0"/>
                    <a:pt x="284" y="27"/>
                    <a:pt x="213" y="82"/>
                  </a:cubicBezTo>
                  <a:cubicBezTo>
                    <a:pt x="26" y="224"/>
                    <a:pt x="1" y="507"/>
                    <a:pt x="158" y="714"/>
                  </a:cubicBezTo>
                  <a:cubicBezTo>
                    <a:pt x="264" y="855"/>
                    <a:pt x="448" y="947"/>
                    <a:pt x="613" y="947"/>
                  </a:cubicBezTo>
                  <a:cubicBezTo>
                    <a:pt x="691" y="947"/>
                    <a:pt x="765" y="926"/>
                    <a:pt x="825" y="881"/>
                  </a:cubicBezTo>
                  <a:cubicBezTo>
                    <a:pt x="1012" y="734"/>
                    <a:pt x="992" y="401"/>
                    <a:pt x="835" y="193"/>
                  </a:cubicBezTo>
                  <a:cubicBezTo>
                    <a:pt x="736" y="66"/>
                    <a:pt x="594" y="0"/>
                    <a:pt x="456" y="0"/>
                  </a:cubicBezTo>
                  <a:close/>
                </a:path>
              </a:pathLst>
            </a:custGeom>
            <a:solidFill>
              <a:srgbClr val="BE67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835;p50"/>
            <p:cNvSpPr/>
            <p:nvPr/>
          </p:nvSpPr>
          <p:spPr>
            <a:xfrm>
              <a:off x="10527356" y="793167"/>
              <a:ext cx="193491" cy="165802"/>
            </a:xfrm>
            <a:custGeom>
              <a:avLst/>
              <a:gdLst/>
              <a:ahLst/>
              <a:cxnLst/>
              <a:rect l="l" t="t" r="r" b="b"/>
              <a:pathLst>
                <a:path w="580" h="497" extrusionOk="0">
                  <a:moveTo>
                    <a:pt x="118" y="0"/>
                  </a:moveTo>
                  <a:cubicBezTo>
                    <a:pt x="58" y="0"/>
                    <a:pt x="0" y="68"/>
                    <a:pt x="43" y="136"/>
                  </a:cubicBezTo>
                  <a:cubicBezTo>
                    <a:pt x="139" y="278"/>
                    <a:pt x="266" y="399"/>
                    <a:pt x="422" y="485"/>
                  </a:cubicBezTo>
                  <a:cubicBezTo>
                    <a:pt x="437" y="493"/>
                    <a:pt x="451" y="497"/>
                    <a:pt x="464" y="497"/>
                  </a:cubicBezTo>
                  <a:cubicBezTo>
                    <a:pt x="537" y="497"/>
                    <a:pt x="580" y="380"/>
                    <a:pt x="498" y="333"/>
                  </a:cubicBezTo>
                  <a:cubicBezTo>
                    <a:pt x="372" y="262"/>
                    <a:pt x="266" y="161"/>
                    <a:pt x="185" y="40"/>
                  </a:cubicBezTo>
                  <a:cubicBezTo>
                    <a:pt x="167" y="12"/>
                    <a:pt x="142" y="0"/>
                    <a:pt x="118" y="0"/>
                  </a:cubicBezTo>
                  <a:close/>
                </a:path>
              </a:pathLst>
            </a:custGeom>
            <a:solidFill>
              <a:srgbClr val="D7A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836;p50"/>
            <p:cNvSpPr/>
            <p:nvPr/>
          </p:nvSpPr>
          <p:spPr>
            <a:xfrm>
              <a:off x="7465865" y="-2631951"/>
              <a:ext cx="1753433" cy="1975948"/>
            </a:xfrm>
            <a:custGeom>
              <a:avLst/>
              <a:gdLst/>
              <a:ahLst/>
              <a:cxnLst/>
              <a:rect l="l" t="t" r="r" b="b"/>
              <a:pathLst>
                <a:path w="5256" h="5923" extrusionOk="0">
                  <a:moveTo>
                    <a:pt x="1476" y="0"/>
                  </a:moveTo>
                  <a:cubicBezTo>
                    <a:pt x="1299" y="0"/>
                    <a:pt x="1082" y="73"/>
                    <a:pt x="820" y="279"/>
                  </a:cubicBezTo>
                  <a:cubicBezTo>
                    <a:pt x="1" y="926"/>
                    <a:pt x="552" y="1462"/>
                    <a:pt x="648" y="1573"/>
                  </a:cubicBezTo>
                  <a:cubicBezTo>
                    <a:pt x="749" y="1690"/>
                    <a:pt x="820" y="1765"/>
                    <a:pt x="689" y="1968"/>
                  </a:cubicBezTo>
                  <a:cubicBezTo>
                    <a:pt x="557" y="2165"/>
                    <a:pt x="1311" y="2554"/>
                    <a:pt x="1346" y="2706"/>
                  </a:cubicBezTo>
                  <a:cubicBezTo>
                    <a:pt x="1381" y="2863"/>
                    <a:pt x="1068" y="2777"/>
                    <a:pt x="1063" y="2929"/>
                  </a:cubicBezTo>
                  <a:cubicBezTo>
                    <a:pt x="1063" y="3080"/>
                    <a:pt x="1862" y="3283"/>
                    <a:pt x="1892" y="3419"/>
                  </a:cubicBezTo>
                  <a:cubicBezTo>
                    <a:pt x="1928" y="3556"/>
                    <a:pt x="1680" y="3490"/>
                    <a:pt x="1665" y="3662"/>
                  </a:cubicBezTo>
                  <a:cubicBezTo>
                    <a:pt x="1649" y="3834"/>
                    <a:pt x="2292" y="3935"/>
                    <a:pt x="2423" y="3970"/>
                  </a:cubicBezTo>
                  <a:cubicBezTo>
                    <a:pt x="2560" y="4006"/>
                    <a:pt x="2555" y="4082"/>
                    <a:pt x="2464" y="4284"/>
                  </a:cubicBezTo>
                  <a:cubicBezTo>
                    <a:pt x="2373" y="4486"/>
                    <a:pt x="2802" y="4441"/>
                    <a:pt x="3010" y="4481"/>
                  </a:cubicBezTo>
                  <a:cubicBezTo>
                    <a:pt x="3212" y="4527"/>
                    <a:pt x="3151" y="4633"/>
                    <a:pt x="3151" y="4633"/>
                  </a:cubicBezTo>
                  <a:cubicBezTo>
                    <a:pt x="2883" y="5027"/>
                    <a:pt x="3541" y="4946"/>
                    <a:pt x="4092" y="5159"/>
                  </a:cubicBezTo>
                  <a:cubicBezTo>
                    <a:pt x="4648" y="5371"/>
                    <a:pt x="5255" y="5922"/>
                    <a:pt x="5255" y="5922"/>
                  </a:cubicBezTo>
                  <a:cubicBezTo>
                    <a:pt x="5255" y="5922"/>
                    <a:pt x="4861" y="5204"/>
                    <a:pt x="4785" y="4613"/>
                  </a:cubicBezTo>
                  <a:cubicBezTo>
                    <a:pt x="4717" y="4091"/>
                    <a:pt x="4898" y="3549"/>
                    <a:pt x="4626" y="3549"/>
                  </a:cubicBezTo>
                  <a:cubicBezTo>
                    <a:pt x="4592" y="3549"/>
                    <a:pt x="4551" y="3558"/>
                    <a:pt x="4502" y="3576"/>
                  </a:cubicBezTo>
                  <a:cubicBezTo>
                    <a:pt x="4502" y="3576"/>
                    <a:pt x="4494" y="3578"/>
                    <a:pt x="4482" y="3578"/>
                  </a:cubicBezTo>
                  <a:cubicBezTo>
                    <a:pt x="4447" y="3578"/>
                    <a:pt x="4378" y="3558"/>
                    <a:pt x="4385" y="3399"/>
                  </a:cubicBezTo>
                  <a:cubicBezTo>
                    <a:pt x="4390" y="3201"/>
                    <a:pt x="4524" y="2825"/>
                    <a:pt x="4348" y="2825"/>
                  </a:cubicBezTo>
                  <a:cubicBezTo>
                    <a:pt x="4339" y="2825"/>
                    <a:pt x="4330" y="2825"/>
                    <a:pt x="4320" y="2827"/>
                  </a:cubicBezTo>
                  <a:cubicBezTo>
                    <a:pt x="4255" y="2840"/>
                    <a:pt x="4202" y="2847"/>
                    <a:pt x="4161" y="2847"/>
                  </a:cubicBezTo>
                  <a:cubicBezTo>
                    <a:pt x="4065" y="2847"/>
                    <a:pt x="4026" y="2810"/>
                    <a:pt x="4026" y="2711"/>
                  </a:cubicBezTo>
                  <a:cubicBezTo>
                    <a:pt x="4026" y="2575"/>
                    <a:pt x="4077" y="1927"/>
                    <a:pt x="3905" y="1902"/>
                  </a:cubicBezTo>
                  <a:cubicBezTo>
                    <a:pt x="3897" y="1901"/>
                    <a:pt x="3889" y="1900"/>
                    <a:pt x="3881" y="1900"/>
                  </a:cubicBezTo>
                  <a:cubicBezTo>
                    <a:pt x="3751" y="1900"/>
                    <a:pt x="3734" y="2075"/>
                    <a:pt x="3651" y="2075"/>
                  </a:cubicBezTo>
                  <a:cubicBezTo>
                    <a:pt x="3639" y="2075"/>
                    <a:pt x="3626" y="2071"/>
                    <a:pt x="3612" y="2064"/>
                  </a:cubicBezTo>
                  <a:cubicBezTo>
                    <a:pt x="3490" y="2003"/>
                    <a:pt x="3485" y="1179"/>
                    <a:pt x="3334" y="1143"/>
                  </a:cubicBezTo>
                  <a:cubicBezTo>
                    <a:pt x="3326" y="1142"/>
                    <a:pt x="3319" y="1141"/>
                    <a:pt x="3312" y="1141"/>
                  </a:cubicBezTo>
                  <a:cubicBezTo>
                    <a:pt x="3200" y="1141"/>
                    <a:pt x="3191" y="1376"/>
                    <a:pt x="3093" y="1376"/>
                  </a:cubicBezTo>
                  <a:cubicBezTo>
                    <a:pt x="3082" y="1376"/>
                    <a:pt x="3069" y="1373"/>
                    <a:pt x="3055" y="1366"/>
                  </a:cubicBezTo>
                  <a:cubicBezTo>
                    <a:pt x="2916" y="1298"/>
                    <a:pt x="2734" y="546"/>
                    <a:pt x="2516" y="546"/>
                  </a:cubicBezTo>
                  <a:cubicBezTo>
                    <a:pt x="2506" y="546"/>
                    <a:pt x="2495" y="548"/>
                    <a:pt x="2484" y="552"/>
                  </a:cubicBezTo>
                  <a:cubicBezTo>
                    <a:pt x="2422" y="574"/>
                    <a:pt x="2373" y="583"/>
                    <a:pt x="2333" y="583"/>
                  </a:cubicBezTo>
                  <a:cubicBezTo>
                    <a:pt x="2224" y="583"/>
                    <a:pt x="2177" y="514"/>
                    <a:pt x="2115" y="425"/>
                  </a:cubicBezTo>
                  <a:cubicBezTo>
                    <a:pt x="2056" y="339"/>
                    <a:pt x="1858" y="0"/>
                    <a:pt x="14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837;p50"/>
            <p:cNvSpPr/>
            <p:nvPr/>
          </p:nvSpPr>
          <p:spPr>
            <a:xfrm>
              <a:off x="7845174" y="-2395759"/>
              <a:ext cx="1442178" cy="1817152"/>
            </a:xfrm>
            <a:custGeom>
              <a:avLst/>
              <a:gdLst/>
              <a:ahLst/>
              <a:cxnLst/>
              <a:rect l="l" t="t" r="r" b="b"/>
              <a:pathLst>
                <a:path w="4323" h="5447" extrusionOk="0">
                  <a:moveTo>
                    <a:pt x="61" y="1"/>
                  </a:moveTo>
                  <a:cubicBezTo>
                    <a:pt x="30" y="1"/>
                    <a:pt x="1" y="36"/>
                    <a:pt x="27" y="66"/>
                  </a:cubicBezTo>
                  <a:lnTo>
                    <a:pt x="912" y="1189"/>
                  </a:lnTo>
                  <a:lnTo>
                    <a:pt x="902" y="1189"/>
                  </a:lnTo>
                  <a:lnTo>
                    <a:pt x="669" y="1184"/>
                  </a:lnTo>
                  <a:lnTo>
                    <a:pt x="290" y="1169"/>
                  </a:lnTo>
                  <a:cubicBezTo>
                    <a:pt x="234" y="1169"/>
                    <a:pt x="224" y="1250"/>
                    <a:pt x="280" y="1255"/>
                  </a:cubicBezTo>
                  <a:lnTo>
                    <a:pt x="983" y="1280"/>
                  </a:lnTo>
                  <a:lnTo>
                    <a:pt x="1959" y="2524"/>
                  </a:lnTo>
                  <a:lnTo>
                    <a:pt x="1949" y="2524"/>
                  </a:lnTo>
                  <a:lnTo>
                    <a:pt x="1716" y="2514"/>
                  </a:lnTo>
                  <a:lnTo>
                    <a:pt x="1337" y="2504"/>
                  </a:lnTo>
                  <a:cubicBezTo>
                    <a:pt x="1281" y="2504"/>
                    <a:pt x="1271" y="2585"/>
                    <a:pt x="1327" y="2585"/>
                  </a:cubicBezTo>
                  <a:lnTo>
                    <a:pt x="2030" y="2610"/>
                  </a:lnTo>
                  <a:lnTo>
                    <a:pt x="3041" y="3910"/>
                  </a:lnTo>
                  <a:lnTo>
                    <a:pt x="3036" y="3910"/>
                  </a:lnTo>
                  <a:lnTo>
                    <a:pt x="2798" y="3899"/>
                  </a:lnTo>
                  <a:lnTo>
                    <a:pt x="2419" y="3884"/>
                  </a:lnTo>
                  <a:cubicBezTo>
                    <a:pt x="2368" y="3884"/>
                    <a:pt x="2358" y="3970"/>
                    <a:pt x="2409" y="3970"/>
                  </a:cubicBezTo>
                  <a:lnTo>
                    <a:pt x="3112" y="3996"/>
                  </a:lnTo>
                  <a:lnTo>
                    <a:pt x="4235" y="5432"/>
                  </a:lnTo>
                  <a:cubicBezTo>
                    <a:pt x="4244" y="5442"/>
                    <a:pt x="4254" y="5447"/>
                    <a:pt x="4265" y="5447"/>
                  </a:cubicBezTo>
                  <a:cubicBezTo>
                    <a:pt x="4295" y="5447"/>
                    <a:pt x="4323" y="5410"/>
                    <a:pt x="4300" y="5376"/>
                  </a:cubicBezTo>
                  <a:lnTo>
                    <a:pt x="3173" y="3940"/>
                  </a:lnTo>
                  <a:cubicBezTo>
                    <a:pt x="3213" y="3712"/>
                    <a:pt x="3259" y="3490"/>
                    <a:pt x="3304" y="3262"/>
                  </a:cubicBezTo>
                  <a:cubicBezTo>
                    <a:pt x="3310" y="3232"/>
                    <a:pt x="3288" y="3215"/>
                    <a:pt x="3266" y="3215"/>
                  </a:cubicBezTo>
                  <a:cubicBezTo>
                    <a:pt x="3247" y="3215"/>
                    <a:pt x="3228" y="3227"/>
                    <a:pt x="3223" y="3252"/>
                  </a:cubicBezTo>
                  <a:cubicBezTo>
                    <a:pt x="3183" y="3449"/>
                    <a:pt x="3142" y="3652"/>
                    <a:pt x="3102" y="3854"/>
                  </a:cubicBezTo>
                  <a:lnTo>
                    <a:pt x="2085" y="2554"/>
                  </a:lnTo>
                  <a:cubicBezTo>
                    <a:pt x="2131" y="2327"/>
                    <a:pt x="2176" y="2104"/>
                    <a:pt x="2222" y="1877"/>
                  </a:cubicBezTo>
                  <a:cubicBezTo>
                    <a:pt x="2227" y="1846"/>
                    <a:pt x="2204" y="1830"/>
                    <a:pt x="2181" y="1830"/>
                  </a:cubicBezTo>
                  <a:cubicBezTo>
                    <a:pt x="2161" y="1830"/>
                    <a:pt x="2140" y="1841"/>
                    <a:pt x="2136" y="1867"/>
                  </a:cubicBezTo>
                  <a:cubicBezTo>
                    <a:pt x="2095" y="2069"/>
                    <a:pt x="2060" y="2266"/>
                    <a:pt x="2019" y="2468"/>
                  </a:cubicBezTo>
                  <a:lnTo>
                    <a:pt x="1043" y="1224"/>
                  </a:lnTo>
                  <a:cubicBezTo>
                    <a:pt x="1084" y="997"/>
                    <a:pt x="1129" y="769"/>
                    <a:pt x="1175" y="547"/>
                  </a:cubicBezTo>
                  <a:cubicBezTo>
                    <a:pt x="1180" y="516"/>
                    <a:pt x="1157" y="499"/>
                    <a:pt x="1134" y="499"/>
                  </a:cubicBezTo>
                  <a:cubicBezTo>
                    <a:pt x="1114" y="499"/>
                    <a:pt x="1094" y="511"/>
                    <a:pt x="1089" y="537"/>
                  </a:cubicBezTo>
                  <a:cubicBezTo>
                    <a:pt x="1049" y="734"/>
                    <a:pt x="1013" y="936"/>
                    <a:pt x="973" y="1138"/>
                  </a:cubicBezTo>
                  <a:lnTo>
                    <a:pt x="93" y="16"/>
                  </a:lnTo>
                  <a:cubicBezTo>
                    <a:pt x="84" y="5"/>
                    <a:pt x="72" y="1"/>
                    <a:pt x="61" y="1"/>
                  </a:cubicBezTo>
                  <a:close/>
                </a:path>
              </a:pathLst>
            </a:custGeom>
            <a:solidFill>
              <a:srgbClr val="A62F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838;p50"/>
            <p:cNvSpPr/>
            <p:nvPr/>
          </p:nvSpPr>
          <p:spPr>
            <a:xfrm>
              <a:off x="3088637" y="-238338"/>
              <a:ext cx="1960936" cy="1951261"/>
            </a:xfrm>
            <a:custGeom>
              <a:avLst/>
              <a:gdLst/>
              <a:ahLst/>
              <a:cxnLst/>
              <a:rect l="l" t="t" r="r" b="b"/>
              <a:pathLst>
                <a:path w="5878" h="5849" extrusionOk="0">
                  <a:moveTo>
                    <a:pt x="67" y="1"/>
                  </a:moveTo>
                  <a:cubicBezTo>
                    <a:pt x="33" y="1"/>
                    <a:pt x="1" y="45"/>
                    <a:pt x="29" y="77"/>
                  </a:cubicBezTo>
                  <a:lnTo>
                    <a:pt x="5789" y="5837"/>
                  </a:lnTo>
                  <a:cubicBezTo>
                    <a:pt x="5796" y="5845"/>
                    <a:pt x="5805" y="5848"/>
                    <a:pt x="5814" y="5848"/>
                  </a:cubicBezTo>
                  <a:cubicBezTo>
                    <a:pt x="5846" y="5848"/>
                    <a:pt x="5878" y="5804"/>
                    <a:pt x="5850" y="5772"/>
                  </a:cubicBezTo>
                  <a:lnTo>
                    <a:pt x="95" y="12"/>
                  </a:lnTo>
                  <a:cubicBezTo>
                    <a:pt x="86" y="4"/>
                    <a:pt x="77" y="1"/>
                    <a:pt x="67" y="1"/>
                  </a:cubicBezTo>
                  <a:close/>
                </a:path>
              </a:pathLst>
            </a:custGeom>
            <a:solidFill>
              <a:srgbClr val="A62F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839;p50"/>
            <p:cNvSpPr/>
            <p:nvPr/>
          </p:nvSpPr>
          <p:spPr>
            <a:xfrm>
              <a:off x="3329499" y="3525"/>
              <a:ext cx="838685" cy="240863"/>
            </a:xfrm>
            <a:custGeom>
              <a:avLst/>
              <a:gdLst/>
              <a:ahLst/>
              <a:cxnLst/>
              <a:rect l="l" t="t" r="r" b="b"/>
              <a:pathLst>
                <a:path w="2514" h="722" extrusionOk="0">
                  <a:moveTo>
                    <a:pt x="62" y="1"/>
                  </a:moveTo>
                  <a:cubicBezTo>
                    <a:pt x="22" y="1"/>
                    <a:pt x="0" y="54"/>
                    <a:pt x="40" y="81"/>
                  </a:cubicBezTo>
                  <a:cubicBezTo>
                    <a:pt x="608" y="415"/>
                    <a:pt x="1331" y="721"/>
                    <a:pt x="2027" y="721"/>
                  </a:cubicBezTo>
                  <a:cubicBezTo>
                    <a:pt x="2174" y="721"/>
                    <a:pt x="2320" y="707"/>
                    <a:pt x="2462" y="677"/>
                  </a:cubicBezTo>
                  <a:cubicBezTo>
                    <a:pt x="2514" y="668"/>
                    <a:pt x="2501" y="595"/>
                    <a:pt x="2455" y="595"/>
                  </a:cubicBezTo>
                  <a:cubicBezTo>
                    <a:pt x="2451" y="595"/>
                    <a:pt x="2447" y="595"/>
                    <a:pt x="2442" y="596"/>
                  </a:cubicBezTo>
                  <a:cubicBezTo>
                    <a:pt x="2307" y="625"/>
                    <a:pt x="2168" y="638"/>
                    <a:pt x="2028" y="638"/>
                  </a:cubicBezTo>
                  <a:cubicBezTo>
                    <a:pt x="1347" y="638"/>
                    <a:pt x="634" y="332"/>
                    <a:pt x="81" y="5"/>
                  </a:cubicBezTo>
                  <a:cubicBezTo>
                    <a:pt x="74" y="2"/>
                    <a:pt x="68" y="1"/>
                    <a:pt x="62" y="1"/>
                  </a:cubicBezTo>
                  <a:close/>
                </a:path>
              </a:pathLst>
            </a:custGeom>
            <a:solidFill>
              <a:srgbClr val="A62F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840;p50"/>
            <p:cNvSpPr/>
            <p:nvPr/>
          </p:nvSpPr>
          <p:spPr>
            <a:xfrm>
              <a:off x="3800883" y="474241"/>
              <a:ext cx="811663" cy="192824"/>
            </a:xfrm>
            <a:custGeom>
              <a:avLst/>
              <a:gdLst/>
              <a:ahLst/>
              <a:cxnLst/>
              <a:rect l="l" t="t" r="r" b="b"/>
              <a:pathLst>
                <a:path w="2433" h="578" extrusionOk="0">
                  <a:moveTo>
                    <a:pt x="55" y="1"/>
                  </a:moveTo>
                  <a:cubicBezTo>
                    <a:pt x="21" y="1"/>
                    <a:pt x="1" y="56"/>
                    <a:pt x="38" y="81"/>
                  </a:cubicBezTo>
                  <a:cubicBezTo>
                    <a:pt x="463" y="376"/>
                    <a:pt x="1002" y="577"/>
                    <a:pt x="1533" y="577"/>
                  </a:cubicBezTo>
                  <a:cubicBezTo>
                    <a:pt x="1830" y="577"/>
                    <a:pt x="2124" y="514"/>
                    <a:pt x="2395" y="369"/>
                  </a:cubicBezTo>
                  <a:cubicBezTo>
                    <a:pt x="2433" y="343"/>
                    <a:pt x="2411" y="286"/>
                    <a:pt x="2373" y="286"/>
                  </a:cubicBezTo>
                  <a:cubicBezTo>
                    <a:pt x="2365" y="286"/>
                    <a:pt x="2357" y="288"/>
                    <a:pt x="2349" y="293"/>
                  </a:cubicBezTo>
                  <a:cubicBezTo>
                    <a:pt x="2092" y="431"/>
                    <a:pt x="1812" y="491"/>
                    <a:pt x="1529" y="491"/>
                  </a:cubicBezTo>
                  <a:cubicBezTo>
                    <a:pt x="1014" y="491"/>
                    <a:pt x="490" y="294"/>
                    <a:pt x="79" y="10"/>
                  </a:cubicBezTo>
                  <a:cubicBezTo>
                    <a:pt x="70" y="3"/>
                    <a:pt x="62" y="1"/>
                    <a:pt x="55" y="1"/>
                  </a:cubicBezTo>
                  <a:close/>
                </a:path>
              </a:pathLst>
            </a:custGeom>
            <a:solidFill>
              <a:srgbClr val="A62F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841;p50"/>
            <p:cNvSpPr/>
            <p:nvPr/>
          </p:nvSpPr>
          <p:spPr>
            <a:xfrm>
              <a:off x="3863267" y="540295"/>
              <a:ext cx="931761" cy="461043"/>
            </a:xfrm>
            <a:custGeom>
              <a:avLst/>
              <a:gdLst/>
              <a:ahLst/>
              <a:cxnLst/>
              <a:rect l="l" t="t" r="r" b="b"/>
              <a:pathLst>
                <a:path w="2793" h="1382" extrusionOk="0">
                  <a:moveTo>
                    <a:pt x="69" y="1"/>
                  </a:moveTo>
                  <a:cubicBezTo>
                    <a:pt x="34" y="1"/>
                    <a:pt x="0" y="46"/>
                    <a:pt x="33" y="75"/>
                  </a:cubicBezTo>
                  <a:cubicBezTo>
                    <a:pt x="544" y="489"/>
                    <a:pt x="1115" y="823"/>
                    <a:pt x="1727" y="1071"/>
                  </a:cubicBezTo>
                  <a:cubicBezTo>
                    <a:pt x="1950" y="1157"/>
                    <a:pt x="2172" y="1228"/>
                    <a:pt x="2405" y="1288"/>
                  </a:cubicBezTo>
                  <a:cubicBezTo>
                    <a:pt x="2496" y="1314"/>
                    <a:pt x="2633" y="1319"/>
                    <a:pt x="2713" y="1374"/>
                  </a:cubicBezTo>
                  <a:cubicBezTo>
                    <a:pt x="2721" y="1379"/>
                    <a:pt x="2728" y="1381"/>
                    <a:pt x="2735" y="1381"/>
                  </a:cubicBezTo>
                  <a:cubicBezTo>
                    <a:pt x="2770" y="1381"/>
                    <a:pt x="2792" y="1324"/>
                    <a:pt x="2754" y="1299"/>
                  </a:cubicBezTo>
                  <a:lnTo>
                    <a:pt x="2759" y="1293"/>
                  </a:lnTo>
                  <a:cubicBezTo>
                    <a:pt x="2572" y="1172"/>
                    <a:pt x="2243" y="1157"/>
                    <a:pt x="2031" y="1086"/>
                  </a:cubicBezTo>
                  <a:cubicBezTo>
                    <a:pt x="1328" y="843"/>
                    <a:pt x="670" y="479"/>
                    <a:pt x="94" y="9"/>
                  </a:cubicBezTo>
                  <a:cubicBezTo>
                    <a:pt x="86" y="3"/>
                    <a:pt x="78" y="1"/>
                    <a:pt x="69" y="1"/>
                  </a:cubicBezTo>
                  <a:close/>
                </a:path>
              </a:pathLst>
            </a:custGeom>
            <a:solidFill>
              <a:srgbClr val="A62F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842;p50"/>
            <p:cNvSpPr/>
            <p:nvPr/>
          </p:nvSpPr>
          <p:spPr>
            <a:xfrm>
              <a:off x="4565839" y="1238863"/>
              <a:ext cx="510083" cy="610165"/>
            </a:xfrm>
            <a:custGeom>
              <a:avLst/>
              <a:gdLst/>
              <a:ahLst/>
              <a:cxnLst/>
              <a:rect l="l" t="t" r="r" b="b"/>
              <a:pathLst>
                <a:path w="1529" h="1829" extrusionOk="0">
                  <a:moveTo>
                    <a:pt x="54" y="0"/>
                  </a:moveTo>
                  <a:cubicBezTo>
                    <a:pt x="24" y="0"/>
                    <a:pt x="1" y="31"/>
                    <a:pt x="16" y="64"/>
                  </a:cubicBezTo>
                  <a:cubicBezTo>
                    <a:pt x="17" y="68"/>
                    <a:pt x="19" y="71"/>
                    <a:pt x="21" y="74"/>
                  </a:cubicBezTo>
                  <a:lnTo>
                    <a:pt x="21" y="74"/>
                  </a:lnTo>
                  <a:lnTo>
                    <a:pt x="21" y="74"/>
                  </a:lnTo>
                  <a:cubicBezTo>
                    <a:pt x="21" y="74"/>
                    <a:pt x="21" y="75"/>
                    <a:pt x="21" y="75"/>
                  </a:cubicBezTo>
                  <a:lnTo>
                    <a:pt x="21" y="75"/>
                  </a:lnTo>
                  <a:cubicBezTo>
                    <a:pt x="286" y="593"/>
                    <a:pt x="440" y="1206"/>
                    <a:pt x="375" y="1789"/>
                  </a:cubicBezTo>
                  <a:cubicBezTo>
                    <a:pt x="372" y="1816"/>
                    <a:pt x="392" y="1829"/>
                    <a:pt x="412" y="1829"/>
                  </a:cubicBezTo>
                  <a:cubicBezTo>
                    <a:pt x="434" y="1829"/>
                    <a:pt x="458" y="1815"/>
                    <a:pt x="461" y="1789"/>
                  </a:cubicBezTo>
                  <a:cubicBezTo>
                    <a:pt x="519" y="1256"/>
                    <a:pt x="399" y="701"/>
                    <a:pt x="182" y="208"/>
                  </a:cubicBezTo>
                  <a:lnTo>
                    <a:pt x="182" y="208"/>
                  </a:lnTo>
                  <a:cubicBezTo>
                    <a:pt x="461" y="412"/>
                    <a:pt x="797" y="520"/>
                    <a:pt x="1141" y="520"/>
                  </a:cubicBezTo>
                  <a:cubicBezTo>
                    <a:pt x="1255" y="520"/>
                    <a:pt x="1369" y="508"/>
                    <a:pt x="1482" y="484"/>
                  </a:cubicBezTo>
                  <a:cubicBezTo>
                    <a:pt x="1529" y="475"/>
                    <a:pt x="1515" y="401"/>
                    <a:pt x="1470" y="401"/>
                  </a:cubicBezTo>
                  <a:cubicBezTo>
                    <a:pt x="1466" y="401"/>
                    <a:pt x="1462" y="402"/>
                    <a:pt x="1457" y="403"/>
                  </a:cubicBezTo>
                  <a:cubicBezTo>
                    <a:pt x="1354" y="424"/>
                    <a:pt x="1250" y="434"/>
                    <a:pt x="1146" y="434"/>
                  </a:cubicBezTo>
                  <a:cubicBezTo>
                    <a:pt x="755" y="434"/>
                    <a:pt x="375" y="286"/>
                    <a:pt x="87" y="14"/>
                  </a:cubicBezTo>
                  <a:cubicBezTo>
                    <a:pt x="76" y="4"/>
                    <a:pt x="64" y="0"/>
                    <a:pt x="54" y="0"/>
                  </a:cubicBezTo>
                  <a:close/>
                </a:path>
              </a:pathLst>
            </a:custGeom>
            <a:solidFill>
              <a:srgbClr val="A62F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843;p50"/>
            <p:cNvSpPr/>
            <p:nvPr/>
          </p:nvSpPr>
          <p:spPr>
            <a:xfrm>
              <a:off x="3712478" y="383167"/>
              <a:ext cx="406999" cy="968124"/>
            </a:xfrm>
            <a:custGeom>
              <a:avLst/>
              <a:gdLst/>
              <a:ahLst/>
              <a:cxnLst/>
              <a:rect l="l" t="t" r="r" b="b"/>
              <a:pathLst>
                <a:path w="1220" h="2902" extrusionOk="0">
                  <a:moveTo>
                    <a:pt x="54" y="1"/>
                  </a:moveTo>
                  <a:cubicBezTo>
                    <a:pt x="28" y="1"/>
                    <a:pt x="1" y="22"/>
                    <a:pt x="10" y="55"/>
                  </a:cubicBezTo>
                  <a:cubicBezTo>
                    <a:pt x="202" y="1041"/>
                    <a:pt x="632" y="2002"/>
                    <a:pt x="1122" y="2882"/>
                  </a:cubicBezTo>
                  <a:cubicBezTo>
                    <a:pt x="1132" y="2896"/>
                    <a:pt x="1145" y="2902"/>
                    <a:pt x="1159" y="2902"/>
                  </a:cubicBezTo>
                  <a:cubicBezTo>
                    <a:pt x="1189" y="2902"/>
                    <a:pt x="1219" y="2872"/>
                    <a:pt x="1198" y="2837"/>
                  </a:cubicBezTo>
                  <a:cubicBezTo>
                    <a:pt x="713" y="1967"/>
                    <a:pt x="283" y="1011"/>
                    <a:pt x="91" y="30"/>
                  </a:cubicBezTo>
                  <a:cubicBezTo>
                    <a:pt x="87" y="10"/>
                    <a:pt x="71" y="1"/>
                    <a:pt x="54" y="1"/>
                  </a:cubicBezTo>
                  <a:close/>
                </a:path>
              </a:pathLst>
            </a:custGeom>
            <a:solidFill>
              <a:srgbClr val="A62F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844;p50"/>
            <p:cNvSpPr/>
            <p:nvPr/>
          </p:nvSpPr>
          <p:spPr>
            <a:xfrm>
              <a:off x="3788206" y="768480"/>
              <a:ext cx="68723" cy="657871"/>
            </a:xfrm>
            <a:custGeom>
              <a:avLst/>
              <a:gdLst/>
              <a:ahLst/>
              <a:cxnLst/>
              <a:rect l="l" t="t" r="r" b="b"/>
              <a:pathLst>
                <a:path w="206" h="1972" extrusionOk="0">
                  <a:moveTo>
                    <a:pt x="163" y="0"/>
                  </a:moveTo>
                  <a:cubicBezTo>
                    <a:pt x="142" y="0"/>
                    <a:pt x="119" y="13"/>
                    <a:pt x="117" y="38"/>
                  </a:cubicBezTo>
                  <a:cubicBezTo>
                    <a:pt x="46" y="660"/>
                    <a:pt x="0" y="1302"/>
                    <a:pt x="76" y="1929"/>
                  </a:cubicBezTo>
                  <a:cubicBezTo>
                    <a:pt x="81" y="1957"/>
                    <a:pt x="105" y="1971"/>
                    <a:pt x="127" y="1971"/>
                  </a:cubicBezTo>
                  <a:cubicBezTo>
                    <a:pt x="148" y="1971"/>
                    <a:pt x="167" y="1957"/>
                    <a:pt x="162" y="1929"/>
                  </a:cubicBezTo>
                  <a:cubicBezTo>
                    <a:pt x="86" y="1307"/>
                    <a:pt x="132" y="660"/>
                    <a:pt x="202" y="38"/>
                  </a:cubicBezTo>
                  <a:cubicBezTo>
                    <a:pt x="205" y="13"/>
                    <a:pt x="185" y="0"/>
                    <a:pt x="163" y="0"/>
                  </a:cubicBezTo>
                  <a:close/>
                </a:path>
              </a:pathLst>
            </a:custGeom>
            <a:solidFill>
              <a:srgbClr val="A62F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845;p50"/>
            <p:cNvSpPr/>
            <p:nvPr/>
          </p:nvSpPr>
          <p:spPr>
            <a:xfrm>
              <a:off x="3215407" y="-110901"/>
              <a:ext cx="247536" cy="836684"/>
            </a:xfrm>
            <a:custGeom>
              <a:avLst/>
              <a:gdLst/>
              <a:ahLst/>
              <a:cxnLst/>
              <a:rect l="l" t="t" r="r" b="b"/>
              <a:pathLst>
                <a:path w="742" h="2508" extrusionOk="0">
                  <a:moveTo>
                    <a:pt x="62" y="1"/>
                  </a:moveTo>
                  <a:cubicBezTo>
                    <a:pt x="31" y="1"/>
                    <a:pt x="1" y="45"/>
                    <a:pt x="28" y="80"/>
                  </a:cubicBezTo>
                  <a:cubicBezTo>
                    <a:pt x="544" y="702"/>
                    <a:pt x="645" y="1683"/>
                    <a:pt x="650" y="2462"/>
                  </a:cubicBezTo>
                  <a:cubicBezTo>
                    <a:pt x="650" y="2492"/>
                    <a:pt x="672" y="2507"/>
                    <a:pt x="693" y="2507"/>
                  </a:cubicBezTo>
                  <a:cubicBezTo>
                    <a:pt x="715" y="2507"/>
                    <a:pt x="736" y="2492"/>
                    <a:pt x="736" y="2462"/>
                  </a:cubicBezTo>
                  <a:lnTo>
                    <a:pt x="741" y="2462"/>
                  </a:lnTo>
                  <a:cubicBezTo>
                    <a:pt x="731" y="1652"/>
                    <a:pt x="625" y="656"/>
                    <a:pt x="89" y="14"/>
                  </a:cubicBezTo>
                  <a:cubicBezTo>
                    <a:pt x="81" y="5"/>
                    <a:pt x="71" y="1"/>
                    <a:pt x="62" y="1"/>
                  </a:cubicBezTo>
                  <a:close/>
                </a:path>
              </a:pathLst>
            </a:custGeom>
            <a:solidFill>
              <a:srgbClr val="A62F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846;p50"/>
            <p:cNvSpPr/>
            <p:nvPr/>
          </p:nvSpPr>
          <p:spPr>
            <a:xfrm>
              <a:off x="3049605" y="95600"/>
              <a:ext cx="328935" cy="443029"/>
            </a:xfrm>
            <a:custGeom>
              <a:avLst/>
              <a:gdLst/>
              <a:ahLst/>
              <a:cxnLst/>
              <a:rect l="l" t="t" r="r" b="b"/>
              <a:pathLst>
                <a:path w="986" h="1328" extrusionOk="0">
                  <a:moveTo>
                    <a:pt x="897" y="1"/>
                  </a:moveTo>
                  <a:cubicBezTo>
                    <a:pt x="875" y="1"/>
                    <a:pt x="854" y="14"/>
                    <a:pt x="854" y="42"/>
                  </a:cubicBezTo>
                  <a:cubicBezTo>
                    <a:pt x="899" y="573"/>
                    <a:pt x="475" y="1008"/>
                    <a:pt x="40" y="1251"/>
                  </a:cubicBezTo>
                  <a:cubicBezTo>
                    <a:pt x="1" y="1272"/>
                    <a:pt x="24" y="1327"/>
                    <a:pt x="64" y="1327"/>
                  </a:cubicBezTo>
                  <a:cubicBezTo>
                    <a:pt x="70" y="1327"/>
                    <a:pt x="78" y="1325"/>
                    <a:pt x="85" y="1322"/>
                  </a:cubicBezTo>
                  <a:cubicBezTo>
                    <a:pt x="545" y="1069"/>
                    <a:pt x="985" y="604"/>
                    <a:pt x="940" y="42"/>
                  </a:cubicBezTo>
                  <a:cubicBezTo>
                    <a:pt x="940" y="14"/>
                    <a:pt x="918" y="1"/>
                    <a:pt x="897" y="1"/>
                  </a:cubicBezTo>
                  <a:close/>
                </a:path>
              </a:pathLst>
            </a:custGeom>
            <a:solidFill>
              <a:srgbClr val="A62F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847;p50"/>
            <p:cNvSpPr/>
            <p:nvPr/>
          </p:nvSpPr>
          <p:spPr>
            <a:xfrm>
              <a:off x="4889769" y="1558790"/>
              <a:ext cx="491402" cy="379644"/>
            </a:xfrm>
            <a:custGeom>
              <a:avLst/>
              <a:gdLst/>
              <a:ahLst/>
              <a:cxnLst/>
              <a:rect l="l" t="t" r="r" b="b"/>
              <a:pathLst>
                <a:path w="1473" h="1138" extrusionOk="0">
                  <a:moveTo>
                    <a:pt x="1" y="0"/>
                  </a:moveTo>
                  <a:cubicBezTo>
                    <a:pt x="36" y="142"/>
                    <a:pt x="56" y="289"/>
                    <a:pt x="71" y="435"/>
                  </a:cubicBezTo>
                  <a:cubicBezTo>
                    <a:pt x="94" y="678"/>
                    <a:pt x="292" y="1138"/>
                    <a:pt x="605" y="1138"/>
                  </a:cubicBezTo>
                  <a:cubicBezTo>
                    <a:pt x="710" y="1138"/>
                    <a:pt x="828" y="1086"/>
                    <a:pt x="956" y="956"/>
                  </a:cubicBezTo>
                  <a:cubicBezTo>
                    <a:pt x="1472" y="445"/>
                    <a:pt x="759" y="107"/>
                    <a:pt x="435" y="71"/>
                  </a:cubicBezTo>
                  <a:cubicBezTo>
                    <a:pt x="289" y="56"/>
                    <a:pt x="142" y="36"/>
                    <a:pt x="1" y="0"/>
                  </a:cubicBezTo>
                  <a:close/>
                </a:path>
              </a:pathLst>
            </a:custGeom>
            <a:solidFill>
              <a:srgbClr val="F2D2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848;p50"/>
            <p:cNvSpPr/>
            <p:nvPr/>
          </p:nvSpPr>
          <p:spPr>
            <a:xfrm>
              <a:off x="4456083" y="1602492"/>
              <a:ext cx="433688" cy="405998"/>
            </a:xfrm>
            <a:custGeom>
              <a:avLst/>
              <a:gdLst/>
              <a:ahLst/>
              <a:cxnLst/>
              <a:rect l="l" t="t" r="r" b="b"/>
              <a:pathLst>
                <a:path w="1300" h="1217" extrusionOk="0">
                  <a:moveTo>
                    <a:pt x="734" y="1"/>
                  </a:moveTo>
                  <a:cubicBezTo>
                    <a:pt x="658" y="107"/>
                    <a:pt x="572" y="213"/>
                    <a:pt x="481" y="309"/>
                  </a:cubicBezTo>
                  <a:cubicBezTo>
                    <a:pt x="284" y="522"/>
                    <a:pt x="1" y="1174"/>
                    <a:pt x="658" y="1215"/>
                  </a:cubicBezTo>
                  <a:cubicBezTo>
                    <a:pt x="677" y="1216"/>
                    <a:pt x="695" y="1216"/>
                    <a:pt x="712" y="1216"/>
                  </a:cubicBezTo>
                  <a:cubicBezTo>
                    <a:pt x="1299" y="1216"/>
                    <a:pt x="1108" y="566"/>
                    <a:pt x="941" y="340"/>
                  </a:cubicBezTo>
                  <a:cubicBezTo>
                    <a:pt x="866" y="228"/>
                    <a:pt x="795" y="117"/>
                    <a:pt x="734" y="1"/>
                  </a:cubicBezTo>
                  <a:close/>
                </a:path>
              </a:pathLst>
            </a:custGeom>
            <a:solidFill>
              <a:srgbClr val="F2D2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849;p50"/>
            <p:cNvSpPr/>
            <p:nvPr/>
          </p:nvSpPr>
          <p:spPr>
            <a:xfrm>
              <a:off x="4896441" y="1274225"/>
              <a:ext cx="326600" cy="226185"/>
            </a:xfrm>
            <a:custGeom>
              <a:avLst/>
              <a:gdLst/>
              <a:ahLst/>
              <a:cxnLst/>
              <a:rect l="l" t="t" r="r" b="b"/>
              <a:pathLst>
                <a:path w="979" h="678" extrusionOk="0">
                  <a:moveTo>
                    <a:pt x="676" y="0"/>
                  </a:moveTo>
                  <a:cubicBezTo>
                    <a:pt x="514" y="0"/>
                    <a:pt x="326" y="108"/>
                    <a:pt x="238" y="196"/>
                  </a:cubicBezTo>
                  <a:cubicBezTo>
                    <a:pt x="163" y="267"/>
                    <a:pt x="82" y="338"/>
                    <a:pt x="1" y="398"/>
                  </a:cubicBezTo>
                  <a:cubicBezTo>
                    <a:pt x="92" y="444"/>
                    <a:pt x="183" y="499"/>
                    <a:pt x="269" y="555"/>
                  </a:cubicBezTo>
                  <a:cubicBezTo>
                    <a:pt x="355" y="615"/>
                    <a:pt x="516" y="678"/>
                    <a:pt x="661" y="678"/>
                  </a:cubicBezTo>
                  <a:cubicBezTo>
                    <a:pt x="832" y="678"/>
                    <a:pt x="979" y="591"/>
                    <a:pt x="952" y="312"/>
                  </a:cubicBezTo>
                  <a:cubicBezTo>
                    <a:pt x="931" y="78"/>
                    <a:pt x="813" y="0"/>
                    <a:pt x="676" y="0"/>
                  </a:cubicBezTo>
                  <a:close/>
                </a:path>
              </a:pathLst>
            </a:custGeom>
            <a:solidFill>
              <a:srgbClr val="F2D2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850;p50"/>
            <p:cNvSpPr/>
            <p:nvPr/>
          </p:nvSpPr>
          <p:spPr>
            <a:xfrm>
              <a:off x="4592861" y="827195"/>
              <a:ext cx="420343" cy="287902"/>
            </a:xfrm>
            <a:custGeom>
              <a:avLst/>
              <a:gdLst/>
              <a:ahLst/>
              <a:cxnLst/>
              <a:rect l="l" t="t" r="r" b="b"/>
              <a:pathLst>
                <a:path w="1260" h="863" extrusionOk="0">
                  <a:moveTo>
                    <a:pt x="820" y="1"/>
                  </a:moveTo>
                  <a:cubicBezTo>
                    <a:pt x="647" y="1"/>
                    <a:pt x="460" y="62"/>
                    <a:pt x="354" y="125"/>
                  </a:cubicBezTo>
                  <a:cubicBezTo>
                    <a:pt x="243" y="191"/>
                    <a:pt x="122" y="251"/>
                    <a:pt x="0" y="307"/>
                  </a:cubicBezTo>
                  <a:cubicBezTo>
                    <a:pt x="107" y="388"/>
                    <a:pt x="198" y="484"/>
                    <a:pt x="289" y="580"/>
                  </a:cubicBezTo>
                  <a:cubicBezTo>
                    <a:pt x="397" y="703"/>
                    <a:pt x="645" y="862"/>
                    <a:pt x="857" y="862"/>
                  </a:cubicBezTo>
                  <a:cubicBezTo>
                    <a:pt x="1022" y="862"/>
                    <a:pt x="1164" y="767"/>
                    <a:pt x="1204" y="484"/>
                  </a:cubicBezTo>
                  <a:cubicBezTo>
                    <a:pt x="1259" y="113"/>
                    <a:pt x="1053" y="1"/>
                    <a:pt x="820" y="1"/>
                  </a:cubicBezTo>
                  <a:close/>
                </a:path>
              </a:pathLst>
            </a:custGeom>
            <a:solidFill>
              <a:srgbClr val="F2D2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851;p50"/>
            <p:cNvSpPr/>
            <p:nvPr/>
          </p:nvSpPr>
          <p:spPr>
            <a:xfrm>
              <a:off x="4442739" y="469237"/>
              <a:ext cx="334273" cy="228520"/>
            </a:xfrm>
            <a:custGeom>
              <a:avLst/>
              <a:gdLst/>
              <a:ahLst/>
              <a:cxnLst/>
              <a:rect l="l" t="t" r="r" b="b"/>
              <a:pathLst>
                <a:path w="1002" h="685" extrusionOk="0">
                  <a:moveTo>
                    <a:pt x="664" y="1"/>
                  </a:moveTo>
                  <a:cubicBezTo>
                    <a:pt x="493" y="1"/>
                    <a:pt x="296" y="146"/>
                    <a:pt x="213" y="252"/>
                  </a:cubicBezTo>
                  <a:cubicBezTo>
                    <a:pt x="147" y="333"/>
                    <a:pt x="76" y="409"/>
                    <a:pt x="0" y="480"/>
                  </a:cubicBezTo>
                  <a:cubicBezTo>
                    <a:pt x="96" y="515"/>
                    <a:pt x="193" y="561"/>
                    <a:pt x="289" y="606"/>
                  </a:cubicBezTo>
                  <a:cubicBezTo>
                    <a:pt x="365" y="647"/>
                    <a:pt x="495" y="684"/>
                    <a:pt x="620" y="684"/>
                  </a:cubicBezTo>
                  <a:cubicBezTo>
                    <a:pt x="817" y="684"/>
                    <a:pt x="1001" y="592"/>
                    <a:pt x="936" y="283"/>
                  </a:cubicBezTo>
                  <a:cubicBezTo>
                    <a:pt x="892" y="73"/>
                    <a:pt x="785" y="1"/>
                    <a:pt x="664" y="1"/>
                  </a:cubicBezTo>
                  <a:close/>
                </a:path>
              </a:pathLst>
            </a:custGeom>
            <a:solidFill>
              <a:srgbClr val="F2D2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852;p50"/>
            <p:cNvSpPr/>
            <p:nvPr/>
          </p:nvSpPr>
          <p:spPr>
            <a:xfrm>
              <a:off x="3993707" y="1201165"/>
              <a:ext cx="322931" cy="308585"/>
            </a:xfrm>
            <a:custGeom>
              <a:avLst/>
              <a:gdLst/>
              <a:ahLst/>
              <a:cxnLst/>
              <a:rect l="l" t="t" r="r" b="b"/>
              <a:pathLst>
                <a:path w="968" h="925" extrusionOk="0">
                  <a:moveTo>
                    <a:pt x="128" y="0"/>
                  </a:moveTo>
                  <a:cubicBezTo>
                    <a:pt x="112" y="101"/>
                    <a:pt x="87" y="203"/>
                    <a:pt x="57" y="304"/>
                  </a:cubicBezTo>
                  <a:cubicBezTo>
                    <a:pt x="0" y="490"/>
                    <a:pt x="11" y="925"/>
                    <a:pt x="314" y="925"/>
                  </a:cubicBezTo>
                  <a:cubicBezTo>
                    <a:pt x="365" y="925"/>
                    <a:pt x="424" y="913"/>
                    <a:pt x="492" y="885"/>
                  </a:cubicBezTo>
                  <a:cubicBezTo>
                    <a:pt x="967" y="688"/>
                    <a:pt x="598" y="273"/>
                    <a:pt x="396" y="167"/>
                  </a:cubicBezTo>
                  <a:cubicBezTo>
                    <a:pt x="300" y="117"/>
                    <a:pt x="214" y="61"/>
                    <a:pt x="128" y="0"/>
                  </a:cubicBezTo>
                  <a:close/>
                </a:path>
              </a:pathLst>
            </a:custGeom>
            <a:solidFill>
              <a:srgbClr val="F2D2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853;p50"/>
            <p:cNvSpPr/>
            <p:nvPr/>
          </p:nvSpPr>
          <p:spPr>
            <a:xfrm>
              <a:off x="3583373" y="1206170"/>
              <a:ext cx="485063" cy="452370"/>
            </a:xfrm>
            <a:custGeom>
              <a:avLst/>
              <a:gdLst/>
              <a:ahLst/>
              <a:cxnLst/>
              <a:rect l="l" t="t" r="r" b="b"/>
              <a:pathLst>
                <a:path w="1454" h="1356" extrusionOk="0">
                  <a:moveTo>
                    <a:pt x="705" y="0"/>
                  </a:moveTo>
                  <a:cubicBezTo>
                    <a:pt x="629" y="127"/>
                    <a:pt x="543" y="253"/>
                    <a:pt x="452" y="365"/>
                  </a:cubicBezTo>
                  <a:cubicBezTo>
                    <a:pt x="251" y="616"/>
                    <a:pt x="1" y="1356"/>
                    <a:pt x="711" y="1356"/>
                  </a:cubicBezTo>
                  <a:cubicBezTo>
                    <a:pt x="716" y="1356"/>
                    <a:pt x="721" y="1356"/>
                    <a:pt x="725" y="1356"/>
                  </a:cubicBezTo>
                  <a:cubicBezTo>
                    <a:pt x="1454" y="1346"/>
                    <a:pt x="1176" y="602"/>
                    <a:pt x="968" y="359"/>
                  </a:cubicBezTo>
                  <a:cubicBezTo>
                    <a:pt x="872" y="243"/>
                    <a:pt x="781" y="127"/>
                    <a:pt x="705" y="0"/>
                  </a:cubicBezTo>
                  <a:close/>
                </a:path>
              </a:pathLst>
            </a:custGeom>
            <a:solidFill>
              <a:srgbClr val="F2D2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3854;p50"/>
            <p:cNvSpPr/>
            <p:nvPr/>
          </p:nvSpPr>
          <p:spPr>
            <a:xfrm>
              <a:off x="3208735" y="576991"/>
              <a:ext cx="483395" cy="450702"/>
            </a:xfrm>
            <a:custGeom>
              <a:avLst/>
              <a:gdLst/>
              <a:ahLst/>
              <a:cxnLst/>
              <a:rect l="l" t="t" r="r" b="b"/>
              <a:pathLst>
                <a:path w="1449" h="1351" extrusionOk="0">
                  <a:moveTo>
                    <a:pt x="700" y="0"/>
                  </a:moveTo>
                  <a:cubicBezTo>
                    <a:pt x="625" y="127"/>
                    <a:pt x="539" y="248"/>
                    <a:pt x="448" y="364"/>
                  </a:cubicBezTo>
                  <a:cubicBezTo>
                    <a:pt x="252" y="610"/>
                    <a:pt x="1" y="1350"/>
                    <a:pt x="706" y="1350"/>
                  </a:cubicBezTo>
                  <a:cubicBezTo>
                    <a:pt x="711" y="1350"/>
                    <a:pt x="716" y="1350"/>
                    <a:pt x="721" y="1350"/>
                  </a:cubicBezTo>
                  <a:cubicBezTo>
                    <a:pt x="1449" y="1340"/>
                    <a:pt x="1171" y="597"/>
                    <a:pt x="963" y="354"/>
                  </a:cubicBezTo>
                  <a:cubicBezTo>
                    <a:pt x="867" y="243"/>
                    <a:pt x="781" y="121"/>
                    <a:pt x="700" y="0"/>
                  </a:cubicBezTo>
                  <a:close/>
                </a:path>
              </a:pathLst>
            </a:custGeom>
            <a:solidFill>
              <a:srgbClr val="F2D2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3855;p50"/>
            <p:cNvSpPr/>
            <p:nvPr/>
          </p:nvSpPr>
          <p:spPr>
            <a:xfrm>
              <a:off x="2845773" y="449888"/>
              <a:ext cx="353956" cy="243866"/>
            </a:xfrm>
            <a:custGeom>
              <a:avLst/>
              <a:gdLst/>
              <a:ahLst/>
              <a:cxnLst/>
              <a:rect l="l" t="t" r="r" b="b"/>
              <a:pathLst>
                <a:path w="1061" h="731" extrusionOk="0">
                  <a:moveTo>
                    <a:pt x="706" y="0"/>
                  </a:moveTo>
                  <a:cubicBezTo>
                    <a:pt x="461" y="0"/>
                    <a:pt x="0" y="162"/>
                    <a:pt x="287" y="563"/>
                  </a:cubicBezTo>
                  <a:cubicBezTo>
                    <a:pt x="373" y="684"/>
                    <a:pt x="462" y="730"/>
                    <a:pt x="545" y="730"/>
                  </a:cubicBezTo>
                  <a:cubicBezTo>
                    <a:pt x="748" y="730"/>
                    <a:pt x="921" y="453"/>
                    <a:pt x="964" y="295"/>
                  </a:cubicBezTo>
                  <a:cubicBezTo>
                    <a:pt x="989" y="194"/>
                    <a:pt x="1020" y="98"/>
                    <a:pt x="1060" y="2"/>
                  </a:cubicBezTo>
                  <a:lnTo>
                    <a:pt x="1060" y="2"/>
                  </a:lnTo>
                  <a:cubicBezTo>
                    <a:pt x="1010" y="4"/>
                    <a:pt x="958" y="6"/>
                    <a:pt x="905" y="6"/>
                  </a:cubicBezTo>
                  <a:cubicBezTo>
                    <a:pt x="853" y="6"/>
                    <a:pt x="800" y="4"/>
                    <a:pt x="747" y="2"/>
                  </a:cubicBezTo>
                  <a:cubicBezTo>
                    <a:pt x="734" y="1"/>
                    <a:pt x="720" y="0"/>
                    <a:pt x="706" y="0"/>
                  </a:cubicBezTo>
                  <a:close/>
                </a:path>
              </a:pathLst>
            </a:custGeom>
            <a:solidFill>
              <a:srgbClr val="F2D2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3856;p50"/>
            <p:cNvSpPr/>
            <p:nvPr/>
          </p:nvSpPr>
          <p:spPr>
            <a:xfrm>
              <a:off x="3934992" y="42890"/>
              <a:ext cx="461377" cy="319594"/>
            </a:xfrm>
            <a:custGeom>
              <a:avLst/>
              <a:gdLst/>
              <a:ahLst/>
              <a:cxnLst/>
              <a:rect l="l" t="t" r="r" b="b"/>
              <a:pathLst>
                <a:path w="1383" h="958" extrusionOk="0">
                  <a:moveTo>
                    <a:pt x="961" y="1"/>
                  </a:moveTo>
                  <a:cubicBezTo>
                    <a:pt x="733" y="1"/>
                    <a:pt x="468" y="147"/>
                    <a:pt x="344" y="266"/>
                  </a:cubicBezTo>
                  <a:cubicBezTo>
                    <a:pt x="233" y="367"/>
                    <a:pt x="122" y="463"/>
                    <a:pt x="0" y="549"/>
                  </a:cubicBezTo>
                  <a:cubicBezTo>
                    <a:pt x="132" y="615"/>
                    <a:pt x="263" y="691"/>
                    <a:pt x="379" y="777"/>
                  </a:cubicBezTo>
                  <a:cubicBezTo>
                    <a:pt x="505" y="864"/>
                    <a:pt x="737" y="957"/>
                    <a:pt x="944" y="957"/>
                  </a:cubicBezTo>
                  <a:cubicBezTo>
                    <a:pt x="1180" y="957"/>
                    <a:pt x="1382" y="836"/>
                    <a:pt x="1355" y="448"/>
                  </a:cubicBezTo>
                  <a:cubicBezTo>
                    <a:pt x="1330" y="112"/>
                    <a:pt x="1159" y="1"/>
                    <a:pt x="961" y="1"/>
                  </a:cubicBezTo>
                  <a:close/>
                </a:path>
              </a:pathLst>
            </a:custGeom>
            <a:solidFill>
              <a:srgbClr val="F2D2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3857;p50"/>
            <p:cNvSpPr/>
            <p:nvPr/>
          </p:nvSpPr>
          <p:spPr>
            <a:xfrm>
              <a:off x="4851071" y="-733074"/>
              <a:ext cx="1548932" cy="1422829"/>
            </a:xfrm>
            <a:custGeom>
              <a:avLst/>
              <a:gdLst/>
              <a:ahLst/>
              <a:cxnLst/>
              <a:rect l="l" t="t" r="r" b="b"/>
              <a:pathLst>
                <a:path w="4643" h="4265" extrusionOk="0">
                  <a:moveTo>
                    <a:pt x="629" y="1"/>
                  </a:moveTo>
                  <a:cubicBezTo>
                    <a:pt x="566" y="1"/>
                    <a:pt x="494" y="35"/>
                    <a:pt x="410" y="119"/>
                  </a:cubicBezTo>
                  <a:cubicBezTo>
                    <a:pt x="0" y="524"/>
                    <a:pt x="759" y="645"/>
                    <a:pt x="865" y="868"/>
                  </a:cubicBezTo>
                  <a:cubicBezTo>
                    <a:pt x="966" y="1085"/>
                    <a:pt x="369" y="1100"/>
                    <a:pt x="400" y="1409"/>
                  </a:cubicBezTo>
                  <a:cubicBezTo>
                    <a:pt x="430" y="1717"/>
                    <a:pt x="1310" y="1459"/>
                    <a:pt x="1376" y="1768"/>
                  </a:cubicBezTo>
                  <a:cubicBezTo>
                    <a:pt x="1442" y="2076"/>
                    <a:pt x="698" y="1935"/>
                    <a:pt x="653" y="2294"/>
                  </a:cubicBezTo>
                  <a:cubicBezTo>
                    <a:pt x="602" y="2653"/>
                    <a:pt x="1649" y="2415"/>
                    <a:pt x="1684" y="2739"/>
                  </a:cubicBezTo>
                  <a:cubicBezTo>
                    <a:pt x="1715" y="3062"/>
                    <a:pt x="749" y="3088"/>
                    <a:pt x="880" y="3477"/>
                  </a:cubicBezTo>
                  <a:cubicBezTo>
                    <a:pt x="908" y="3562"/>
                    <a:pt x="972" y="3594"/>
                    <a:pt x="1056" y="3594"/>
                  </a:cubicBezTo>
                  <a:cubicBezTo>
                    <a:pt x="1303" y="3594"/>
                    <a:pt x="1727" y="3327"/>
                    <a:pt x="1961" y="3327"/>
                  </a:cubicBezTo>
                  <a:cubicBezTo>
                    <a:pt x="2015" y="3327"/>
                    <a:pt x="2059" y="3341"/>
                    <a:pt x="2089" y="3376"/>
                  </a:cubicBezTo>
                  <a:cubicBezTo>
                    <a:pt x="2291" y="3609"/>
                    <a:pt x="1649" y="3796"/>
                    <a:pt x="1608" y="4013"/>
                  </a:cubicBezTo>
                  <a:cubicBezTo>
                    <a:pt x="1582" y="4159"/>
                    <a:pt x="1721" y="4264"/>
                    <a:pt x="1971" y="4264"/>
                  </a:cubicBezTo>
                  <a:cubicBezTo>
                    <a:pt x="2101" y="4264"/>
                    <a:pt x="2261" y="4236"/>
                    <a:pt x="2443" y="4170"/>
                  </a:cubicBezTo>
                  <a:cubicBezTo>
                    <a:pt x="2979" y="3973"/>
                    <a:pt x="3591" y="3300"/>
                    <a:pt x="3591" y="3300"/>
                  </a:cubicBezTo>
                  <a:cubicBezTo>
                    <a:pt x="3591" y="3300"/>
                    <a:pt x="4263" y="2693"/>
                    <a:pt x="4456" y="2157"/>
                  </a:cubicBezTo>
                  <a:cubicBezTo>
                    <a:pt x="4642" y="1650"/>
                    <a:pt x="4534" y="1314"/>
                    <a:pt x="4338" y="1314"/>
                  </a:cubicBezTo>
                  <a:cubicBezTo>
                    <a:pt x="4327" y="1314"/>
                    <a:pt x="4315" y="1315"/>
                    <a:pt x="4304" y="1318"/>
                  </a:cubicBezTo>
                  <a:cubicBezTo>
                    <a:pt x="4116" y="1353"/>
                    <a:pt x="3951" y="1837"/>
                    <a:pt x="3756" y="1837"/>
                  </a:cubicBezTo>
                  <a:cubicBezTo>
                    <a:pt x="3725" y="1837"/>
                    <a:pt x="3694" y="1825"/>
                    <a:pt x="3662" y="1798"/>
                  </a:cubicBezTo>
                  <a:cubicBezTo>
                    <a:pt x="3429" y="1596"/>
                    <a:pt x="4157" y="721"/>
                    <a:pt x="3768" y="589"/>
                  </a:cubicBezTo>
                  <a:cubicBezTo>
                    <a:pt x="3743" y="581"/>
                    <a:pt x="3720" y="577"/>
                    <a:pt x="3698" y="577"/>
                  </a:cubicBezTo>
                  <a:cubicBezTo>
                    <a:pt x="3379" y="577"/>
                    <a:pt x="3334" y="1394"/>
                    <a:pt x="3044" y="1394"/>
                  </a:cubicBezTo>
                  <a:cubicBezTo>
                    <a:pt x="3039" y="1394"/>
                    <a:pt x="3034" y="1394"/>
                    <a:pt x="3029" y="1393"/>
                  </a:cubicBezTo>
                  <a:cubicBezTo>
                    <a:pt x="2713" y="1364"/>
                    <a:pt x="2928" y="360"/>
                    <a:pt x="2608" y="360"/>
                  </a:cubicBezTo>
                  <a:cubicBezTo>
                    <a:pt x="2601" y="360"/>
                    <a:pt x="2593" y="361"/>
                    <a:pt x="2584" y="362"/>
                  </a:cubicBezTo>
                  <a:cubicBezTo>
                    <a:pt x="2241" y="410"/>
                    <a:pt x="2351" y="1089"/>
                    <a:pt x="2090" y="1089"/>
                  </a:cubicBezTo>
                  <a:cubicBezTo>
                    <a:pt x="2079" y="1089"/>
                    <a:pt x="2067" y="1088"/>
                    <a:pt x="2053" y="1085"/>
                  </a:cubicBezTo>
                  <a:cubicBezTo>
                    <a:pt x="1745" y="1019"/>
                    <a:pt x="2008" y="144"/>
                    <a:pt x="1699" y="109"/>
                  </a:cubicBezTo>
                  <a:cubicBezTo>
                    <a:pt x="1692" y="108"/>
                    <a:pt x="1684" y="108"/>
                    <a:pt x="1677" y="108"/>
                  </a:cubicBezTo>
                  <a:cubicBezTo>
                    <a:pt x="1414" y="108"/>
                    <a:pt x="1375" y="587"/>
                    <a:pt x="1204" y="587"/>
                  </a:cubicBezTo>
                  <a:cubicBezTo>
                    <a:pt x="1188" y="587"/>
                    <a:pt x="1171" y="583"/>
                    <a:pt x="1153" y="574"/>
                  </a:cubicBezTo>
                  <a:cubicBezTo>
                    <a:pt x="981" y="490"/>
                    <a:pt x="869" y="1"/>
                    <a:pt x="6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3858;p50"/>
            <p:cNvSpPr/>
            <p:nvPr/>
          </p:nvSpPr>
          <p:spPr>
            <a:xfrm>
              <a:off x="5059907" y="-616980"/>
              <a:ext cx="1174626" cy="1158280"/>
            </a:xfrm>
            <a:custGeom>
              <a:avLst/>
              <a:gdLst/>
              <a:ahLst/>
              <a:cxnLst/>
              <a:rect l="l" t="t" r="r" b="b"/>
              <a:pathLst>
                <a:path w="3521" h="3472" extrusionOk="0">
                  <a:moveTo>
                    <a:pt x="62" y="0"/>
                  </a:moveTo>
                  <a:cubicBezTo>
                    <a:pt x="29" y="0"/>
                    <a:pt x="1" y="43"/>
                    <a:pt x="32" y="75"/>
                  </a:cubicBezTo>
                  <a:lnTo>
                    <a:pt x="861" y="909"/>
                  </a:lnTo>
                  <a:lnTo>
                    <a:pt x="851" y="909"/>
                  </a:lnTo>
                  <a:lnTo>
                    <a:pt x="618" y="929"/>
                  </a:lnTo>
                  <a:lnTo>
                    <a:pt x="229" y="960"/>
                  </a:lnTo>
                  <a:cubicBezTo>
                    <a:pt x="175" y="964"/>
                    <a:pt x="173" y="1046"/>
                    <a:pt x="224" y="1046"/>
                  </a:cubicBezTo>
                  <a:cubicBezTo>
                    <a:pt x="226" y="1046"/>
                    <a:pt x="227" y="1046"/>
                    <a:pt x="229" y="1045"/>
                  </a:cubicBezTo>
                  <a:lnTo>
                    <a:pt x="942" y="985"/>
                  </a:lnTo>
                  <a:lnTo>
                    <a:pt x="1741" y="1779"/>
                  </a:lnTo>
                  <a:lnTo>
                    <a:pt x="1731" y="1779"/>
                  </a:lnTo>
                  <a:lnTo>
                    <a:pt x="1493" y="1799"/>
                  </a:lnTo>
                  <a:lnTo>
                    <a:pt x="1109" y="1834"/>
                  </a:lnTo>
                  <a:cubicBezTo>
                    <a:pt x="1055" y="1839"/>
                    <a:pt x="1053" y="1921"/>
                    <a:pt x="1104" y="1921"/>
                  </a:cubicBezTo>
                  <a:cubicBezTo>
                    <a:pt x="1106" y="1921"/>
                    <a:pt x="1107" y="1921"/>
                    <a:pt x="1109" y="1920"/>
                  </a:cubicBezTo>
                  <a:lnTo>
                    <a:pt x="1817" y="1855"/>
                  </a:lnTo>
                  <a:lnTo>
                    <a:pt x="2712" y="2750"/>
                  </a:lnTo>
                  <a:lnTo>
                    <a:pt x="2702" y="2750"/>
                  </a:lnTo>
                  <a:lnTo>
                    <a:pt x="2464" y="2770"/>
                  </a:lnTo>
                  <a:lnTo>
                    <a:pt x="2080" y="2805"/>
                  </a:lnTo>
                  <a:cubicBezTo>
                    <a:pt x="2026" y="2810"/>
                    <a:pt x="2024" y="2892"/>
                    <a:pt x="2075" y="2892"/>
                  </a:cubicBezTo>
                  <a:cubicBezTo>
                    <a:pt x="2077" y="2892"/>
                    <a:pt x="2078" y="2891"/>
                    <a:pt x="2080" y="2891"/>
                  </a:cubicBezTo>
                  <a:lnTo>
                    <a:pt x="2793" y="2826"/>
                  </a:lnTo>
                  <a:cubicBezTo>
                    <a:pt x="3086" y="3119"/>
                    <a:pt x="3132" y="3164"/>
                    <a:pt x="3425" y="3458"/>
                  </a:cubicBezTo>
                  <a:cubicBezTo>
                    <a:pt x="3434" y="3467"/>
                    <a:pt x="3445" y="3471"/>
                    <a:pt x="3456" y="3471"/>
                  </a:cubicBezTo>
                  <a:cubicBezTo>
                    <a:pt x="3490" y="3471"/>
                    <a:pt x="3521" y="3428"/>
                    <a:pt x="3486" y="3397"/>
                  </a:cubicBezTo>
                  <a:lnTo>
                    <a:pt x="2854" y="2765"/>
                  </a:lnTo>
                  <a:cubicBezTo>
                    <a:pt x="2874" y="2527"/>
                    <a:pt x="2889" y="2295"/>
                    <a:pt x="2909" y="2062"/>
                  </a:cubicBezTo>
                  <a:cubicBezTo>
                    <a:pt x="2912" y="2034"/>
                    <a:pt x="2890" y="2020"/>
                    <a:pt x="2868" y="2020"/>
                  </a:cubicBezTo>
                  <a:cubicBezTo>
                    <a:pt x="2846" y="2020"/>
                    <a:pt x="2823" y="2034"/>
                    <a:pt x="2823" y="2062"/>
                  </a:cubicBezTo>
                  <a:cubicBezTo>
                    <a:pt x="2808" y="2269"/>
                    <a:pt x="2793" y="2477"/>
                    <a:pt x="2778" y="2684"/>
                  </a:cubicBezTo>
                  <a:lnTo>
                    <a:pt x="1883" y="1799"/>
                  </a:lnTo>
                  <a:cubicBezTo>
                    <a:pt x="1898" y="1566"/>
                    <a:pt x="1918" y="1334"/>
                    <a:pt x="1933" y="1096"/>
                  </a:cubicBezTo>
                  <a:cubicBezTo>
                    <a:pt x="1936" y="1068"/>
                    <a:pt x="1915" y="1054"/>
                    <a:pt x="1894" y="1054"/>
                  </a:cubicBezTo>
                  <a:cubicBezTo>
                    <a:pt x="1872" y="1054"/>
                    <a:pt x="1850" y="1068"/>
                    <a:pt x="1847" y="1096"/>
                  </a:cubicBezTo>
                  <a:cubicBezTo>
                    <a:pt x="1832" y="1303"/>
                    <a:pt x="1817" y="1511"/>
                    <a:pt x="1802" y="1723"/>
                  </a:cubicBezTo>
                  <a:lnTo>
                    <a:pt x="1008" y="924"/>
                  </a:lnTo>
                  <a:cubicBezTo>
                    <a:pt x="1023" y="691"/>
                    <a:pt x="1038" y="454"/>
                    <a:pt x="1058" y="221"/>
                  </a:cubicBezTo>
                  <a:cubicBezTo>
                    <a:pt x="1061" y="193"/>
                    <a:pt x="1041" y="179"/>
                    <a:pt x="1019" y="179"/>
                  </a:cubicBezTo>
                  <a:cubicBezTo>
                    <a:pt x="998" y="179"/>
                    <a:pt x="975" y="193"/>
                    <a:pt x="972" y="221"/>
                  </a:cubicBezTo>
                  <a:cubicBezTo>
                    <a:pt x="957" y="429"/>
                    <a:pt x="942" y="636"/>
                    <a:pt x="927" y="843"/>
                  </a:cubicBezTo>
                  <a:lnTo>
                    <a:pt x="92" y="14"/>
                  </a:lnTo>
                  <a:cubicBezTo>
                    <a:pt x="83" y="4"/>
                    <a:pt x="72" y="0"/>
                    <a:pt x="62" y="0"/>
                  </a:cubicBezTo>
                  <a:close/>
                </a:path>
              </a:pathLst>
            </a:custGeom>
            <a:solidFill>
              <a:srgbClr val="A62F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3859;p50"/>
            <p:cNvSpPr/>
            <p:nvPr/>
          </p:nvSpPr>
          <p:spPr>
            <a:xfrm>
              <a:off x="5967980" y="-2022122"/>
              <a:ext cx="1123918" cy="1030842"/>
            </a:xfrm>
            <a:custGeom>
              <a:avLst/>
              <a:gdLst/>
              <a:ahLst/>
              <a:cxnLst/>
              <a:rect l="l" t="t" r="r" b="b"/>
              <a:pathLst>
                <a:path w="3369" h="3090" extrusionOk="0">
                  <a:moveTo>
                    <a:pt x="2015" y="1"/>
                  </a:moveTo>
                  <a:cubicBezTo>
                    <a:pt x="1737" y="1"/>
                    <a:pt x="1548" y="276"/>
                    <a:pt x="1548" y="276"/>
                  </a:cubicBezTo>
                  <a:cubicBezTo>
                    <a:pt x="1548" y="210"/>
                    <a:pt x="1568" y="140"/>
                    <a:pt x="1598" y="84"/>
                  </a:cubicBezTo>
                  <a:lnTo>
                    <a:pt x="1598" y="84"/>
                  </a:lnTo>
                  <a:cubicBezTo>
                    <a:pt x="1118" y="165"/>
                    <a:pt x="1057" y="913"/>
                    <a:pt x="1057" y="913"/>
                  </a:cubicBezTo>
                  <a:cubicBezTo>
                    <a:pt x="1057" y="918"/>
                    <a:pt x="309" y="974"/>
                    <a:pt x="223" y="1455"/>
                  </a:cubicBezTo>
                  <a:cubicBezTo>
                    <a:pt x="283" y="1424"/>
                    <a:pt x="349" y="1404"/>
                    <a:pt x="420" y="1404"/>
                  </a:cubicBezTo>
                  <a:cubicBezTo>
                    <a:pt x="420" y="1404"/>
                    <a:pt x="0" y="1692"/>
                    <a:pt x="197" y="2082"/>
                  </a:cubicBezTo>
                  <a:cubicBezTo>
                    <a:pt x="207" y="2011"/>
                    <a:pt x="243" y="1945"/>
                    <a:pt x="298" y="1905"/>
                  </a:cubicBezTo>
                  <a:lnTo>
                    <a:pt x="298" y="1905"/>
                  </a:lnTo>
                  <a:cubicBezTo>
                    <a:pt x="298" y="1905"/>
                    <a:pt x="243" y="2309"/>
                    <a:pt x="475" y="2542"/>
                  </a:cubicBezTo>
                  <a:cubicBezTo>
                    <a:pt x="475" y="2542"/>
                    <a:pt x="465" y="2400"/>
                    <a:pt x="516" y="2340"/>
                  </a:cubicBezTo>
                  <a:cubicBezTo>
                    <a:pt x="516" y="2340"/>
                    <a:pt x="587" y="2734"/>
                    <a:pt x="865" y="2886"/>
                  </a:cubicBezTo>
                  <a:cubicBezTo>
                    <a:pt x="865" y="2886"/>
                    <a:pt x="809" y="2734"/>
                    <a:pt x="824" y="2668"/>
                  </a:cubicBezTo>
                  <a:lnTo>
                    <a:pt x="824" y="2668"/>
                  </a:lnTo>
                  <a:cubicBezTo>
                    <a:pt x="824" y="2668"/>
                    <a:pt x="1124" y="3090"/>
                    <a:pt x="1408" y="3090"/>
                  </a:cubicBezTo>
                  <a:cubicBezTo>
                    <a:pt x="1419" y="3090"/>
                    <a:pt x="1430" y="3089"/>
                    <a:pt x="1441" y="3088"/>
                  </a:cubicBezTo>
                  <a:cubicBezTo>
                    <a:pt x="1396" y="3048"/>
                    <a:pt x="1360" y="2992"/>
                    <a:pt x="1335" y="2936"/>
                  </a:cubicBezTo>
                  <a:lnTo>
                    <a:pt x="1335" y="2936"/>
                  </a:lnTo>
                  <a:cubicBezTo>
                    <a:pt x="1335" y="2936"/>
                    <a:pt x="1517" y="3089"/>
                    <a:pt x="1739" y="3089"/>
                  </a:cubicBezTo>
                  <a:cubicBezTo>
                    <a:pt x="1779" y="3089"/>
                    <a:pt x="1820" y="3084"/>
                    <a:pt x="1861" y="3073"/>
                  </a:cubicBezTo>
                  <a:cubicBezTo>
                    <a:pt x="1800" y="3042"/>
                    <a:pt x="1750" y="2992"/>
                    <a:pt x="1725" y="2926"/>
                  </a:cubicBezTo>
                  <a:lnTo>
                    <a:pt x="1725" y="2926"/>
                  </a:lnTo>
                  <a:cubicBezTo>
                    <a:pt x="1725" y="2926"/>
                    <a:pt x="1946" y="3046"/>
                    <a:pt x="2298" y="3046"/>
                  </a:cubicBezTo>
                  <a:cubicBezTo>
                    <a:pt x="2501" y="3046"/>
                    <a:pt x="2747" y="3006"/>
                    <a:pt x="3019" y="2881"/>
                  </a:cubicBezTo>
                  <a:cubicBezTo>
                    <a:pt x="3368" y="2132"/>
                    <a:pt x="3070" y="1581"/>
                    <a:pt x="3070" y="1581"/>
                  </a:cubicBezTo>
                  <a:lnTo>
                    <a:pt x="3070" y="1581"/>
                  </a:lnTo>
                  <a:cubicBezTo>
                    <a:pt x="3136" y="1606"/>
                    <a:pt x="3186" y="1657"/>
                    <a:pt x="3211" y="1718"/>
                  </a:cubicBezTo>
                  <a:cubicBezTo>
                    <a:pt x="3292" y="1444"/>
                    <a:pt x="3080" y="1192"/>
                    <a:pt x="3080" y="1192"/>
                  </a:cubicBezTo>
                  <a:lnTo>
                    <a:pt x="3080" y="1192"/>
                  </a:lnTo>
                  <a:cubicBezTo>
                    <a:pt x="3136" y="1217"/>
                    <a:pt x="3191" y="1252"/>
                    <a:pt x="3232" y="1303"/>
                  </a:cubicBezTo>
                  <a:cubicBezTo>
                    <a:pt x="3267" y="1010"/>
                    <a:pt x="2812" y="681"/>
                    <a:pt x="2812" y="681"/>
                  </a:cubicBezTo>
                  <a:cubicBezTo>
                    <a:pt x="2819" y="679"/>
                    <a:pt x="2828" y="678"/>
                    <a:pt x="2837" y="678"/>
                  </a:cubicBezTo>
                  <a:cubicBezTo>
                    <a:pt x="2908" y="678"/>
                    <a:pt x="3029" y="721"/>
                    <a:pt x="3029" y="721"/>
                  </a:cubicBezTo>
                  <a:cubicBezTo>
                    <a:pt x="2873" y="443"/>
                    <a:pt x="2483" y="372"/>
                    <a:pt x="2483" y="372"/>
                  </a:cubicBezTo>
                  <a:cubicBezTo>
                    <a:pt x="2521" y="341"/>
                    <a:pt x="2589" y="335"/>
                    <a:pt x="2634" y="335"/>
                  </a:cubicBezTo>
                  <a:cubicBezTo>
                    <a:pt x="2661" y="335"/>
                    <a:pt x="2680" y="337"/>
                    <a:pt x="2680" y="337"/>
                  </a:cubicBezTo>
                  <a:cubicBezTo>
                    <a:pt x="2522" y="175"/>
                    <a:pt x="2275" y="150"/>
                    <a:pt x="2140" y="150"/>
                  </a:cubicBezTo>
                  <a:cubicBezTo>
                    <a:pt x="2081" y="150"/>
                    <a:pt x="2043" y="155"/>
                    <a:pt x="2043" y="155"/>
                  </a:cubicBezTo>
                  <a:cubicBezTo>
                    <a:pt x="2089" y="99"/>
                    <a:pt x="2154" y="64"/>
                    <a:pt x="2225" y="54"/>
                  </a:cubicBezTo>
                  <a:cubicBezTo>
                    <a:pt x="2151" y="16"/>
                    <a:pt x="2081" y="1"/>
                    <a:pt x="2015" y="1"/>
                  </a:cubicBezTo>
                  <a:close/>
                </a:path>
              </a:pathLst>
            </a:custGeom>
            <a:solidFill>
              <a:srgbClr val="F2D2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3860;p50"/>
            <p:cNvSpPr/>
            <p:nvPr/>
          </p:nvSpPr>
          <p:spPr>
            <a:xfrm>
              <a:off x="6104758" y="-1925043"/>
              <a:ext cx="820003" cy="808661"/>
            </a:xfrm>
            <a:custGeom>
              <a:avLst/>
              <a:gdLst/>
              <a:ahLst/>
              <a:cxnLst/>
              <a:rect l="l" t="t" r="r" b="b"/>
              <a:pathLst>
                <a:path w="2458" h="2424" extrusionOk="0">
                  <a:moveTo>
                    <a:pt x="64" y="0"/>
                  </a:moveTo>
                  <a:cubicBezTo>
                    <a:pt x="30" y="0"/>
                    <a:pt x="0" y="45"/>
                    <a:pt x="35" y="76"/>
                  </a:cubicBezTo>
                  <a:lnTo>
                    <a:pt x="2366" y="2408"/>
                  </a:lnTo>
                  <a:cubicBezTo>
                    <a:pt x="2376" y="2418"/>
                    <a:pt x="2387" y="2423"/>
                    <a:pt x="2397" y="2423"/>
                  </a:cubicBezTo>
                  <a:cubicBezTo>
                    <a:pt x="2430" y="2423"/>
                    <a:pt x="2458" y="2378"/>
                    <a:pt x="2427" y="2347"/>
                  </a:cubicBezTo>
                  <a:lnTo>
                    <a:pt x="96" y="16"/>
                  </a:lnTo>
                  <a:cubicBezTo>
                    <a:pt x="86" y="5"/>
                    <a:pt x="75" y="0"/>
                    <a:pt x="64" y="0"/>
                  </a:cubicBezTo>
                  <a:close/>
                </a:path>
              </a:pathLst>
            </a:custGeom>
            <a:solidFill>
              <a:srgbClr val="A62F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3861;p50"/>
            <p:cNvSpPr/>
            <p:nvPr/>
          </p:nvSpPr>
          <p:spPr>
            <a:xfrm>
              <a:off x="6309591" y="-1724547"/>
              <a:ext cx="309586" cy="302914"/>
            </a:xfrm>
            <a:custGeom>
              <a:avLst/>
              <a:gdLst/>
              <a:ahLst/>
              <a:cxnLst/>
              <a:rect l="l" t="t" r="r" b="b"/>
              <a:pathLst>
                <a:path w="928" h="908" extrusionOk="0">
                  <a:moveTo>
                    <a:pt x="881" y="0"/>
                  </a:moveTo>
                  <a:cubicBezTo>
                    <a:pt x="878" y="0"/>
                    <a:pt x="876" y="1"/>
                    <a:pt x="872" y="1"/>
                  </a:cubicBezTo>
                  <a:lnTo>
                    <a:pt x="119" y="77"/>
                  </a:lnTo>
                  <a:cubicBezTo>
                    <a:pt x="94" y="82"/>
                    <a:pt x="79" y="97"/>
                    <a:pt x="79" y="123"/>
                  </a:cubicBezTo>
                  <a:cubicBezTo>
                    <a:pt x="53" y="370"/>
                    <a:pt x="28" y="618"/>
                    <a:pt x="3" y="866"/>
                  </a:cubicBezTo>
                  <a:cubicBezTo>
                    <a:pt x="0" y="894"/>
                    <a:pt x="20" y="908"/>
                    <a:pt x="42" y="908"/>
                  </a:cubicBezTo>
                  <a:cubicBezTo>
                    <a:pt x="63" y="908"/>
                    <a:pt x="86" y="894"/>
                    <a:pt x="89" y="866"/>
                  </a:cubicBezTo>
                  <a:cubicBezTo>
                    <a:pt x="113" y="630"/>
                    <a:pt x="137" y="393"/>
                    <a:pt x="161" y="162"/>
                  </a:cubicBezTo>
                  <a:lnTo>
                    <a:pt x="161" y="162"/>
                  </a:lnTo>
                  <a:lnTo>
                    <a:pt x="230" y="153"/>
                  </a:lnTo>
                  <a:lnTo>
                    <a:pt x="473" y="128"/>
                  </a:lnTo>
                  <a:lnTo>
                    <a:pt x="872" y="87"/>
                  </a:lnTo>
                  <a:cubicBezTo>
                    <a:pt x="925" y="78"/>
                    <a:pt x="928" y="0"/>
                    <a:pt x="881" y="0"/>
                  </a:cubicBezTo>
                  <a:close/>
                </a:path>
              </a:pathLst>
            </a:custGeom>
            <a:solidFill>
              <a:srgbClr val="A62F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3862;p50"/>
            <p:cNvSpPr/>
            <p:nvPr/>
          </p:nvSpPr>
          <p:spPr>
            <a:xfrm>
              <a:off x="6586149" y="-1450991"/>
              <a:ext cx="309920" cy="303915"/>
            </a:xfrm>
            <a:custGeom>
              <a:avLst/>
              <a:gdLst/>
              <a:ahLst/>
              <a:cxnLst/>
              <a:rect l="l" t="t" r="r" b="b"/>
              <a:pathLst>
                <a:path w="929" h="911" extrusionOk="0">
                  <a:moveTo>
                    <a:pt x="877" y="0"/>
                  </a:moveTo>
                  <a:cubicBezTo>
                    <a:pt x="876" y="0"/>
                    <a:pt x="874" y="0"/>
                    <a:pt x="873" y="0"/>
                  </a:cubicBezTo>
                  <a:lnTo>
                    <a:pt x="119" y="81"/>
                  </a:lnTo>
                  <a:cubicBezTo>
                    <a:pt x="94" y="81"/>
                    <a:pt x="74" y="102"/>
                    <a:pt x="74" y="122"/>
                  </a:cubicBezTo>
                  <a:cubicBezTo>
                    <a:pt x="54" y="370"/>
                    <a:pt x="28" y="622"/>
                    <a:pt x="3" y="870"/>
                  </a:cubicBezTo>
                  <a:cubicBezTo>
                    <a:pt x="1" y="897"/>
                    <a:pt x="20" y="910"/>
                    <a:pt x="41" y="910"/>
                  </a:cubicBezTo>
                  <a:cubicBezTo>
                    <a:pt x="63" y="910"/>
                    <a:pt x="86" y="896"/>
                    <a:pt x="89" y="870"/>
                  </a:cubicBezTo>
                  <a:cubicBezTo>
                    <a:pt x="113" y="634"/>
                    <a:pt x="133" y="398"/>
                    <a:pt x="156" y="162"/>
                  </a:cubicBezTo>
                  <a:lnTo>
                    <a:pt x="156" y="162"/>
                  </a:lnTo>
                  <a:lnTo>
                    <a:pt x="226" y="157"/>
                  </a:lnTo>
                  <a:lnTo>
                    <a:pt x="473" y="132"/>
                  </a:lnTo>
                  <a:lnTo>
                    <a:pt x="873" y="86"/>
                  </a:lnTo>
                  <a:cubicBezTo>
                    <a:pt x="922" y="82"/>
                    <a:pt x="928" y="0"/>
                    <a:pt x="877" y="0"/>
                  </a:cubicBezTo>
                  <a:close/>
                </a:path>
              </a:pathLst>
            </a:custGeom>
            <a:solidFill>
              <a:srgbClr val="A62F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3863;p50"/>
            <p:cNvSpPr/>
            <p:nvPr/>
          </p:nvSpPr>
          <p:spPr>
            <a:xfrm>
              <a:off x="3670110" y="-1978086"/>
              <a:ext cx="816667" cy="795984"/>
            </a:xfrm>
            <a:custGeom>
              <a:avLst/>
              <a:gdLst/>
              <a:ahLst/>
              <a:cxnLst/>
              <a:rect l="l" t="t" r="r" b="b"/>
              <a:pathLst>
                <a:path w="2448" h="2386" extrusionOk="0">
                  <a:moveTo>
                    <a:pt x="2073" y="0"/>
                  </a:moveTo>
                  <a:cubicBezTo>
                    <a:pt x="1533" y="0"/>
                    <a:pt x="1001" y="149"/>
                    <a:pt x="536" y="432"/>
                  </a:cubicBezTo>
                  <a:cubicBezTo>
                    <a:pt x="511" y="443"/>
                    <a:pt x="496" y="458"/>
                    <a:pt x="491" y="478"/>
                  </a:cubicBezTo>
                  <a:cubicBezTo>
                    <a:pt x="147" y="1034"/>
                    <a:pt x="0" y="1692"/>
                    <a:pt x="71" y="2339"/>
                  </a:cubicBezTo>
                  <a:cubicBezTo>
                    <a:pt x="74" y="2370"/>
                    <a:pt x="97" y="2385"/>
                    <a:pt x="119" y="2385"/>
                  </a:cubicBezTo>
                  <a:cubicBezTo>
                    <a:pt x="140" y="2385"/>
                    <a:pt x="159" y="2371"/>
                    <a:pt x="157" y="2344"/>
                  </a:cubicBezTo>
                  <a:cubicBezTo>
                    <a:pt x="86" y="1737"/>
                    <a:pt x="218" y="1125"/>
                    <a:pt x="521" y="594"/>
                  </a:cubicBezTo>
                  <a:cubicBezTo>
                    <a:pt x="627" y="1080"/>
                    <a:pt x="890" y="1535"/>
                    <a:pt x="1204" y="1909"/>
                  </a:cubicBezTo>
                  <a:cubicBezTo>
                    <a:pt x="1213" y="1921"/>
                    <a:pt x="1223" y="1925"/>
                    <a:pt x="1232" y="1925"/>
                  </a:cubicBezTo>
                  <a:cubicBezTo>
                    <a:pt x="1262" y="1925"/>
                    <a:pt x="1287" y="1883"/>
                    <a:pt x="1264" y="1848"/>
                  </a:cubicBezTo>
                  <a:cubicBezTo>
                    <a:pt x="961" y="1474"/>
                    <a:pt x="703" y="1024"/>
                    <a:pt x="602" y="549"/>
                  </a:cubicBezTo>
                  <a:lnTo>
                    <a:pt x="602" y="549"/>
                  </a:lnTo>
                  <a:cubicBezTo>
                    <a:pt x="1077" y="650"/>
                    <a:pt x="1527" y="908"/>
                    <a:pt x="1897" y="1211"/>
                  </a:cubicBezTo>
                  <a:cubicBezTo>
                    <a:pt x="1906" y="1219"/>
                    <a:pt x="1917" y="1222"/>
                    <a:pt x="1927" y="1222"/>
                  </a:cubicBezTo>
                  <a:cubicBezTo>
                    <a:pt x="1963" y="1222"/>
                    <a:pt x="1994" y="1178"/>
                    <a:pt x="1962" y="1151"/>
                  </a:cubicBezTo>
                  <a:cubicBezTo>
                    <a:pt x="1583" y="842"/>
                    <a:pt x="1128" y="574"/>
                    <a:pt x="648" y="468"/>
                  </a:cubicBezTo>
                  <a:cubicBezTo>
                    <a:pt x="1083" y="217"/>
                    <a:pt x="1577" y="87"/>
                    <a:pt x="2079" y="87"/>
                  </a:cubicBezTo>
                  <a:cubicBezTo>
                    <a:pt x="2183" y="87"/>
                    <a:pt x="2288" y="92"/>
                    <a:pt x="2392" y="104"/>
                  </a:cubicBezTo>
                  <a:cubicBezTo>
                    <a:pt x="2394" y="104"/>
                    <a:pt x="2395" y="104"/>
                    <a:pt x="2397" y="104"/>
                  </a:cubicBezTo>
                  <a:cubicBezTo>
                    <a:pt x="2448" y="104"/>
                    <a:pt x="2446" y="23"/>
                    <a:pt x="2392" y="18"/>
                  </a:cubicBezTo>
                  <a:cubicBezTo>
                    <a:pt x="2286" y="6"/>
                    <a:pt x="2179" y="0"/>
                    <a:pt x="2073" y="0"/>
                  </a:cubicBezTo>
                  <a:close/>
                </a:path>
              </a:pathLst>
            </a:custGeom>
            <a:solidFill>
              <a:srgbClr val="A62F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3864;p50"/>
            <p:cNvSpPr/>
            <p:nvPr/>
          </p:nvSpPr>
          <p:spPr>
            <a:xfrm>
              <a:off x="3508979" y="-2360731"/>
              <a:ext cx="365966" cy="567130"/>
            </a:xfrm>
            <a:custGeom>
              <a:avLst/>
              <a:gdLst/>
              <a:ahLst/>
              <a:cxnLst/>
              <a:rect l="l" t="t" r="r" b="b"/>
              <a:pathLst>
                <a:path w="1097" h="1700" extrusionOk="0">
                  <a:moveTo>
                    <a:pt x="42" y="0"/>
                  </a:moveTo>
                  <a:cubicBezTo>
                    <a:pt x="20" y="0"/>
                    <a:pt x="0" y="14"/>
                    <a:pt x="3" y="42"/>
                  </a:cubicBezTo>
                  <a:cubicBezTo>
                    <a:pt x="38" y="710"/>
                    <a:pt x="478" y="1317"/>
                    <a:pt x="1014" y="1691"/>
                  </a:cubicBezTo>
                  <a:cubicBezTo>
                    <a:pt x="1023" y="1697"/>
                    <a:pt x="1031" y="1700"/>
                    <a:pt x="1039" y="1700"/>
                  </a:cubicBezTo>
                  <a:cubicBezTo>
                    <a:pt x="1073" y="1700"/>
                    <a:pt x="1097" y="1645"/>
                    <a:pt x="1060" y="1620"/>
                  </a:cubicBezTo>
                  <a:cubicBezTo>
                    <a:pt x="544" y="1261"/>
                    <a:pt x="124" y="679"/>
                    <a:pt x="89" y="42"/>
                  </a:cubicBezTo>
                  <a:cubicBezTo>
                    <a:pt x="86" y="14"/>
                    <a:pt x="63" y="0"/>
                    <a:pt x="42" y="0"/>
                  </a:cubicBezTo>
                  <a:close/>
                </a:path>
              </a:pathLst>
            </a:custGeom>
            <a:solidFill>
              <a:srgbClr val="A62F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3865;p50"/>
            <p:cNvSpPr/>
            <p:nvPr/>
          </p:nvSpPr>
          <p:spPr>
            <a:xfrm>
              <a:off x="4351664" y="-2125873"/>
              <a:ext cx="357959" cy="284899"/>
            </a:xfrm>
            <a:custGeom>
              <a:avLst/>
              <a:gdLst/>
              <a:ahLst/>
              <a:cxnLst/>
              <a:rect l="l" t="t" r="r" b="b"/>
              <a:pathLst>
                <a:path w="1073" h="854" extrusionOk="0">
                  <a:moveTo>
                    <a:pt x="529" y="0"/>
                  </a:moveTo>
                  <a:cubicBezTo>
                    <a:pt x="492" y="0"/>
                    <a:pt x="455" y="4"/>
                    <a:pt x="420" y="11"/>
                  </a:cubicBezTo>
                  <a:cubicBezTo>
                    <a:pt x="167" y="56"/>
                    <a:pt x="0" y="284"/>
                    <a:pt x="41" y="516"/>
                  </a:cubicBezTo>
                  <a:cubicBezTo>
                    <a:pt x="81" y="716"/>
                    <a:pt x="272" y="853"/>
                    <a:pt x="490" y="853"/>
                  </a:cubicBezTo>
                  <a:cubicBezTo>
                    <a:pt x="520" y="853"/>
                    <a:pt x="551" y="851"/>
                    <a:pt x="582" y="845"/>
                  </a:cubicBezTo>
                  <a:cubicBezTo>
                    <a:pt x="835" y="795"/>
                    <a:pt x="1072" y="557"/>
                    <a:pt x="1027" y="324"/>
                  </a:cubicBezTo>
                  <a:cubicBezTo>
                    <a:pt x="992" y="129"/>
                    <a:pt x="755" y="0"/>
                    <a:pt x="529" y="0"/>
                  </a:cubicBezTo>
                  <a:close/>
                </a:path>
              </a:pathLst>
            </a:custGeom>
            <a:solidFill>
              <a:srgbClr val="BE67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3866;p50"/>
            <p:cNvSpPr/>
            <p:nvPr/>
          </p:nvSpPr>
          <p:spPr>
            <a:xfrm>
              <a:off x="4597865" y="-2049811"/>
              <a:ext cx="239529" cy="69390"/>
            </a:xfrm>
            <a:custGeom>
              <a:avLst/>
              <a:gdLst/>
              <a:ahLst/>
              <a:cxnLst/>
              <a:rect l="l" t="t" r="r" b="b"/>
              <a:pathLst>
                <a:path w="718" h="208" extrusionOk="0">
                  <a:moveTo>
                    <a:pt x="380" y="1"/>
                  </a:moveTo>
                  <a:cubicBezTo>
                    <a:pt x="285" y="1"/>
                    <a:pt x="190" y="13"/>
                    <a:pt x="97" y="41"/>
                  </a:cubicBezTo>
                  <a:cubicBezTo>
                    <a:pt x="1" y="68"/>
                    <a:pt x="29" y="207"/>
                    <a:pt x="114" y="207"/>
                  </a:cubicBezTo>
                  <a:cubicBezTo>
                    <a:pt x="123" y="207"/>
                    <a:pt x="132" y="206"/>
                    <a:pt x="142" y="202"/>
                  </a:cubicBezTo>
                  <a:cubicBezTo>
                    <a:pt x="221" y="183"/>
                    <a:pt x="302" y="172"/>
                    <a:pt x="382" y="172"/>
                  </a:cubicBezTo>
                  <a:cubicBezTo>
                    <a:pt x="446" y="172"/>
                    <a:pt x="509" y="179"/>
                    <a:pt x="572" y="192"/>
                  </a:cubicBezTo>
                  <a:cubicBezTo>
                    <a:pt x="578" y="194"/>
                    <a:pt x="584" y="194"/>
                    <a:pt x="590" y="194"/>
                  </a:cubicBezTo>
                  <a:cubicBezTo>
                    <a:pt x="683" y="194"/>
                    <a:pt x="718" y="49"/>
                    <a:pt x="618" y="25"/>
                  </a:cubicBezTo>
                  <a:cubicBezTo>
                    <a:pt x="539" y="9"/>
                    <a:pt x="460" y="1"/>
                    <a:pt x="380" y="1"/>
                  </a:cubicBezTo>
                  <a:close/>
                </a:path>
              </a:pathLst>
            </a:custGeom>
            <a:solidFill>
              <a:srgbClr val="D7A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3867;p50"/>
            <p:cNvSpPr/>
            <p:nvPr/>
          </p:nvSpPr>
          <p:spPr>
            <a:xfrm>
              <a:off x="4204878" y="-1696858"/>
              <a:ext cx="361295" cy="300913"/>
            </a:xfrm>
            <a:custGeom>
              <a:avLst/>
              <a:gdLst/>
              <a:ahLst/>
              <a:cxnLst/>
              <a:rect l="l" t="t" r="r" b="b"/>
              <a:pathLst>
                <a:path w="1083" h="902" extrusionOk="0">
                  <a:moveTo>
                    <a:pt x="467" y="0"/>
                  </a:moveTo>
                  <a:cubicBezTo>
                    <a:pt x="339" y="0"/>
                    <a:pt x="217" y="53"/>
                    <a:pt x="142" y="156"/>
                  </a:cubicBezTo>
                  <a:cubicBezTo>
                    <a:pt x="0" y="343"/>
                    <a:pt x="46" y="621"/>
                    <a:pt x="253" y="778"/>
                  </a:cubicBezTo>
                  <a:cubicBezTo>
                    <a:pt x="356" y="857"/>
                    <a:pt x="494" y="902"/>
                    <a:pt x="623" y="902"/>
                  </a:cubicBezTo>
                  <a:cubicBezTo>
                    <a:pt x="749" y="902"/>
                    <a:pt x="866" y="860"/>
                    <a:pt x="936" y="768"/>
                  </a:cubicBezTo>
                  <a:cubicBezTo>
                    <a:pt x="1083" y="581"/>
                    <a:pt x="981" y="262"/>
                    <a:pt x="774" y="105"/>
                  </a:cubicBezTo>
                  <a:cubicBezTo>
                    <a:pt x="681" y="35"/>
                    <a:pt x="572" y="0"/>
                    <a:pt x="467" y="0"/>
                  </a:cubicBezTo>
                  <a:close/>
                </a:path>
              </a:pathLst>
            </a:custGeom>
            <a:solidFill>
              <a:srgbClr val="BE67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3868;p50"/>
            <p:cNvSpPr/>
            <p:nvPr/>
          </p:nvSpPr>
          <p:spPr>
            <a:xfrm>
              <a:off x="4429394" y="-1505702"/>
              <a:ext cx="189822" cy="172808"/>
            </a:xfrm>
            <a:custGeom>
              <a:avLst/>
              <a:gdLst/>
              <a:ahLst/>
              <a:cxnLst/>
              <a:rect l="l" t="t" r="r" b="b"/>
              <a:pathLst>
                <a:path w="569" h="518" extrusionOk="0">
                  <a:moveTo>
                    <a:pt x="132" y="0"/>
                  </a:moveTo>
                  <a:cubicBezTo>
                    <a:pt x="55" y="0"/>
                    <a:pt x="0" y="108"/>
                    <a:pt x="81" y="154"/>
                  </a:cubicBezTo>
                  <a:cubicBezTo>
                    <a:pt x="202" y="235"/>
                    <a:pt x="303" y="346"/>
                    <a:pt x="374" y="473"/>
                  </a:cubicBezTo>
                  <a:cubicBezTo>
                    <a:pt x="392" y="504"/>
                    <a:pt x="421" y="517"/>
                    <a:pt x="449" y="517"/>
                  </a:cubicBezTo>
                  <a:cubicBezTo>
                    <a:pt x="509" y="517"/>
                    <a:pt x="569" y="460"/>
                    <a:pt x="531" y="392"/>
                  </a:cubicBezTo>
                  <a:cubicBezTo>
                    <a:pt x="445" y="240"/>
                    <a:pt x="324" y="109"/>
                    <a:pt x="177" y="13"/>
                  </a:cubicBezTo>
                  <a:cubicBezTo>
                    <a:pt x="162" y="4"/>
                    <a:pt x="146" y="0"/>
                    <a:pt x="132" y="0"/>
                  </a:cubicBezTo>
                  <a:close/>
                </a:path>
              </a:pathLst>
            </a:custGeom>
            <a:solidFill>
              <a:srgbClr val="D7A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3869;p50"/>
            <p:cNvSpPr/>
            <p:nvPr/>
          </p:nvSpPr>
          <p:spPr>
            <a:xfrm>
              <a:off x="3535000" y="-1311211"/>
              <a:ext cx="310921" cy="334273"/>
            </a:xfrm>
            <a:custGeom>
              <a:avLst/>
              <a:gdLst/>
              <a:ahLst/>
              <a:cxnLst/>
              <a:rect l="l" t="t" r="r" b="b"/>
              <a:pathLst>
                <a:path w="932" h="1002" extrusionOk="0">
                  <a:moveTo>
                    <a:pt x="483" y="0"/>
                  </a:moveTo>
                  <a:cubicBezTo>
                    <a:pt x="280" y="0"/>
                    <a:pt x="92" y="158"/>
                    <a:pt x="46" y="386"/>
                  </a:cubicBezTo>
                  <a:cubicBezTo>
                    <a:pt x="1" y="638"/>
                    <a:pt x="132" y="952"/>
                    <a:pt x="365" y="997"/>
                  </a:cubicBezTo>
                  <a:cubicBezTo>
                    <a:pt x="382" y="1000"/>
                    <a:pt x="399" y="1002"/>
                    <a:pt x="416" y="1002"/>
                  </a:cubicBezTo>
                  <a:cubicBezTo>
                    <a:pt x="628" y="1002"/>
                    <a:pt x="839" y="781"/>
                    <a:pt x="886" y="547"/>
                  </a:cubicBezTo>
                  <a:cubicBezTo>
                    <a:pt x="931" y="294"/>
                    <a:pt x="784" y="52"/>
                    <a:pt x="552" y="6"/>
                  </a:cubicBezTo>
                  <a:cubicBezTo>
                    <a:pt x="529" y="2"/>
                    <a:pt x="506" y="0"/>
                    <a:pt x="483" y="0"/>
                  </a:cubicBezTo>
                  <a:close/>
                </a:path>
              </a:pathLst>
            </a:custGeom>
            <a:solidFill>
              <a:srgbClr val="BE67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3870;p50"/>
            <p:cNvSpPr/>
            <p:nvPr/>
          </p:nvSpPr>
          <p:spPr>
            <a:xfrm>
              <a:off x="3621070" y="-1064677"/>
              <a:ext cx="79065" cy="214842"/>
            </a:xfrm>
            <a:custGeom>
              <a:avLst/>
              <a:gdLst/>
              <a:ahLst/>
              <a:cxnLst/>
              <a:rect l="l" t="t" r="r" b="b"/>
              <a:pathLst>
                <a:path w="237" h="644" extrusionOk="0">
                  <a:moveTo>
                    <a:pt x="131" y="1"/>
                  </a:moveTo>
                  <a:cubicBezTo>
                    <a:pt x="97" y="1"/>
                    <a:pt x="63" y="19"/>
                    <a:pt x="51" y="61"/>
                  </a:cubicBezTo>
                  <a:cubicBezTo>
                    <a:pt x="1" y="233"/>
                    <a:pt x="1" y="410"/>
                    <a:pt x="36" y="582"/>
                  </a:cubicBezTo>
                  <a:cubicBezTo>
                    <a:pt x="46" y="625"/>
                    <a:pt x="80" y="644"/>
                    <a:pt x="114" y="644"/>
                  </a:cubicBezTo>
                  <a:cubicBezTo>
                    <a:pt x="165" y="644"/>
                    <a:pt x="218" y="603"/>
                    <a:pt x="203" y="537"/>
                  </a:cubicBezTo>
                  <a:cubicBezTo>
                    <a:pt x="172" y="395"/>
                    <a:pt x="178" y="248"/>
                    <a:pt x="218" y="107"/>
                  </a:cubicBezTo>
                  <a:cubicBezTo>
                    <a:pt x="236" y="43"/>
                    <a:pt x="183" y="1"/>
                    <a:pt x="131" y="1"/>
                  </a:cubicBezTo>
                  <a:close/>
                </a:path>
              </a:pathLst>
            </a:custGeom>
            <a:solidFill>
              <a:srgbClr val="D7A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3871;p50"/>
            <p:cNvSpPr/>
            <p:nvPr/>
          </p:nvSpPr>
          <p:spPr>
            <a:xfrm>
              <a:off x="3960346" y="-1449657"/>
              <a:ext cx="335941" cy="316258"/>
            </a:xfrm>
            <a:custGeom>
              <a:avLst/>
              <a:gdLst/>
              <a:ahLst/>
              <a:cxnLst/>
              <a:rect l="l" t="t" r="r" b="b"/>
              <a:pathLst>
                <a:path w="1007" h="948" extrusionOk="0">
                  <a:moveTo>
                    <a:pt x="454" y="1"/>
                  </a:moveTo>
                  <a:cubicBezTo>
                    <a:pt x="367" y="1"/>
                    <a:pt x="280" y="27"/>
                    <a:pt x="207" y="82"/>
                  </a:cubicBezTo>
                  <a:cubicBezTo>
                    <a:pt x="20" y="224"/>
                    <a:pt x="0" y="507"/>
                    <a:pt x="157" y="715"/>
                  </a:cubicBezTo>
                  <a:cubicBezTo>
                    <a:pt x="263" y="855"/>
                    <a:pt x="445" y="947"/>
                    <a:pt x="608" y="947"/>
                  </a:cubicBezTo>
                  <a:cubicBezTo>
                    <a:pt x="686" y="947"/>
                    <a:pt x="759" y="927"/>
                    <a:pt x="819" y="881"/>
                  </a:cubicBezTo>
                  <a:cubicBezTo>
                    <a:pt x="1006" y="735"/>
                    <a:pt x="986" y="396"/>
                    <a:pt x="829" y="194"/>
                  </a:cubicBezTo>
                  <a:cubicBezTo>
                    <a:pt x="734" y="67"/>
                    <a:pt x="592" y="1"/>
                    <a:pt x="454" y="1"/>
                  </a:cubicBezTo>
                  <a:close/>
                </a:path>
              </a:pathLst>
            </a:custGeom>
            <a:solidFill>
              <a:srgbClr val="BE67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3872;p50"/>
            <p:cNvSpPr/>
            <p:nvPr/>
          </p:nvSpPr>
          <p:spPr>
            <a:xfrm>
              <a:off x="4158174" y="-1230478"/>
              <a:ext cx="195827" cy="166803"/>
            </a:xfrm>
            <a:custGeom>
              <a:avLst/>
              <a:gdLst/>
              <a:ahLst/>
              <a:cxnLst/>
              <a:rect l="l" t="t" r="r" b="b"/>
              <a:pathLst>
                <a:path w="587" h="500" extrusionOk="0">
                  <a:moveTo>
                    <a:pt x="123" y="1"/>
                  </a:moveTo>
                  <a:cubicBezTo>
                    <a:pt x="63" y="1"/>
                    <a:pt x="1" y="68"/>
                    <a:pt x="44" y="133"/>
                  </a:cubicBezTo>
                  <a:cubicBezTo>
                    <a:pt x="140" y="280"/>
                    <a:pt x="272" y="401"/>
                    <a:pt x="424" y="487"/>
                  </a:cubicBezTo>
                  <a:lnTo>
                    <a:pt x="429" y="487"/>
                  </a:lnTo>
                  <a:cubicBezTo>
                    <a:pt x="443" y="496"/>
                    <a:pt x="457" y="499"/>
                    <a:pt x="470" y="499"/>
                  </a:cubicBezTo>
                  <a:cubicBezTo>
                    <a:pt x="544" y="499"/>
                    <a:pt x="586" y="383"/>
                    <a:pt x="504" y="336"/>
                  </a:cubicBezTo>
                  <a:cubicBezTo>
                    <a:pt x="378" y="265"/>
                    <a:pt x="267" y="159"/>
                    <a:pt x="186" y="37"/>
                  </a:cubicBezTo>
                  <a:cubicBezTo>
                    <a:pt x="170" y="11"/>
                    <a:pt x="147" y="1"/>
                    <a:pt x="123" y="1"/>
                  </a:cubicBezTo>
                  <a:close/>
                </a:path>
              </a:pathLst>
            </a:custGeom>
            <a:solidFill>
              <a:srgbClr val="D7A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3873;p50"/>
            <p:cNvSpPr/>
            <p:nvPr/>
          </p:nvSpPr>
          <p:spPr>
            <a:xfrm>
              <a:off x="2595235" y="5577390"/>
              <a:ext cx="1755101" cy="1977616"/>
            </a:xfrm>
            <a:custGeom>
              <a:avLst/>
              <a:gdLst/>
              <a:ahLst/>
              <a:cxnLst/>
              <a:rect l="l" t="t" r="r" b="b"/>
              <a:pathLst>
                <a:path w="5261" h="5928" extrusionOk="0">
                  <a:moveTo>
                    <a:pt x="1" y="0"/>
                  </a:moveTo>
                  <a:cubicBezTo>
                    <a:pt x="1" y="1"/>
                    <a:pt x="395" y="724"/>
                    <a:pt x="471" y="1315"/>
                  </a:cubicBezTo>
                  <a:cubicBezTo>
                    <a:pt x="539" y="1837"/>
                    <a:pt x="358" y="2378"/>
                    <a:pt x="630" y="2378"/>
                  </a:cubicBezTo>
                  <a:cubicBezTo>
                    <a:pt x="664" y="2378"/>
                    <a:pt x="705" y="2370"/>
                    <a:pt x="754" y="2352"/>
                  </a:cubicBezTo>
                  <a:cubicBezTo>
                    <a:pt x="754" y="2352"/>
                    <a:pt x="762" y="2350"/>
                    <a:pt x="774" y="2350"/>
                  </a:cubicBezTo>
                  <a:cubicBezTo>
                    <a:pt x="809" y="2350"/>
                    <a:pt x="878" y="2370"/>
                    <a:pt x="871" y="2529"/>
                  </a:cubicBezTo>
                  <a:cubicBezTo>
                    <a:pt x="866" y="2727"/>
                    <a:pt x="732" y="3103"/>
                    <a:pt x="908" y="3103"/>
                  </a:cubicBezTo>
                  <a:cubicBezTo>
                    <a:pt x="917" y="3103"/>
                    <a:pt x="926" y="3102"/>
                    <a:pt x="936" y="3100"/>
                  </a:cubicBezTo>
                  <a:cubicBezTo>
                    <a:pt x="1001" y="3088"/>
                    <a:pt x="1053" y="3081"/>
                    <a:pt x="1094" y="3081"/>
                  </a:cubicBezTo>
                  <a:cubicBezTo>
                    <a:pt x="1188" y="3081"/>
                    <a:pt x="1226" y="3118"/>
                    <a:pt x="1230" y="3217"/>
                  </a:cubicBezTo>
                  <a:cubicBezTo>
                    <a:pt x="1230" y="3353"/>
                    <a:pt x="1174" y="4001"/>
                    <a:pt x="1346" y="4031"/>
                  </a:cubicBezTo>
                  <a:cubicBezTo>
                    <a:pt x="1354" y="4032"/>
                    <a:pt x="1362" y="4033"/>
                    <a:pt x="1370" y="4033"/>
                  </a:cubicBezTo>
                  <a:cubicBezTo>
                    <a:pt x="1501" y="4033"/>
                    <a:pt x="1517" y="3855"/>
                    <a:pt x="1599" y="3855"/>
                  </a:cubicBezTo>
                  <a:cubicBezTo>
                    <a:pt x="1610" y="3855"/>
                    <a:pt x="1621" y="3858"/>
                    <a:pt x="1634" y="3864"/>
                  </a:cubicBezTo>
                  <a:cubicBezTo>
                    <a:pt x="1761" y="3930"/>
                    <a:pt x="1766" y="4754"/>
                    <a:pt x="1912" y="4784"/>
                  </a:cubicBezTo>
                  <a:cubicBezTo>
                    <a:pt x="1920" y="4786"/>
                    <a:pt x="1928" y="4787"/>
                    <a:pt x="1935" y="4787"/>
                  </a:cubicBezTo>
                  <a:cubicBezTo>
                    <a:pt x="2049" y="4787"/>
                    <a:pt x="2060" y="4556"/>
                    <a:pt x="2156" y="4556"/>
                  </a:cubicBezTo>
                  <a:cubicBezTo>
                    <a:pt x="2168" y="4556"/>
                    <a:pt x="2181" y="4559"/>
                    <a:pt x="2196" y="4567"/>
                  </a:cubicBezTo>
                  <a:cubicBezTo>
                    <a:pt x="2331" y="4635"/>
                    <a:pt x="2516" y="5387"/>
                    <a:pt x="2735" y="5387"/>
                  </a:cubicBezTo>
                  <a:cubicBezTo>
                    <a:pt x="2745" y="5387"/>
                    <a:pt x="2756" y="5385"/>
                    <a:pt x="2767" y="5381"/>
                  </a:cubicBezTo>
                  <a:cubicBezTo>
                    <a:pt x="2829" y="5359"/>
                    <a:pt x="2878" y="5350"/>
                    <a:pt x="2918" y="5350"/>
                  </a:cubicBezTo>
                  <a:cubicBezTo>
                    <a:pt x="3027" y="5350"/>
                    <a:pt x="3074" y="5419"/>
                    <a:pt x="3136" y="5508"/>
                  </a:cubicBezTo>
                  <a:cubicBezTo>
                    <a:pt x="3195" y="5590"/>
                    <a:pt x="3395" y="5928"/>
                    <a:pt x="3778" y="5928"/>
                  </a:cubicBezTo>
                  <a:cubicBezTo>
                    <a:pt x="3956" y="5928"/>
                    <a:pt x="4174" y="5855"/>
                    <a:pt x="4436" y="5649"/>
                  </a:cubicBezTo>
                  <a:cubicBezTo>
                    <a:pt x="5260" y="5002"/>
                    <a:pt x="4704" y="4466"/>
                    <a:pt x="4603" y="4355"/>
                  </a:cubicBezTo>
                  <a:cubicBezTo>
                    <a:pt x="4507" y="4238"/>
                    <a:pt x="4436" y="4162"/>
                    <a:pt x="4567" y="3965"/>
                  </a:cubicBezTo>
                  <a:cubicBezTo>
                    <a:pt x="4699" y="3763"/>
                    <a:pt x="3945" y="3374"/>
                    <a:pt x="3910" y="3222"/>
                  </a:cubicBezTo>
                  <a:cubicBezTo>
                    <a:pt x="3875" y="3065"/>
                    <a:pt x="4188" y="3151"/>
                    <a:pt x="4193" y="2999"/>
                  </a:cubicBezTo>
                  <a:cubicBezTo>
                    <a:pt x="4193" y="2848"/>
                    <a:pt x="3394" y="2645"/>
                    <a:pt x="3364" y="2509"/>
                  </a:cubicBezTo>
                  <a:cubicBezTo>
                    <a:pt x="3328" y="2372"/>
                    <a:pt x="3576" y="2438"/>
                    <a:pt x="3591" y="2266"/>
                  </a:cubicBezTo>
                  <a:cubicBezTo>
                    <a:pt x="3607" y="2094"/>
                    <a:pt x="2964" y="1993"/>
                    <a:pt x="2833" y="1958"/>
                  </a:cubicBezTo>
                  <a:cubicBezTo>
                    <a:pt x="2696" y="1922"/>
                    <a:pt x="2701" y="1846"/>
                    <a:pt x="2792" y="1644"/>
                  </a:cubicBezTo>
                  <a:cubicBezTo>
                    <a:pt x="2883" y="1442"/>
                    <a:pt x="2454" y="1487"/>
                    <a:pt x="2246" y="1447"/>
                  </a:cubicBezTo>
                  <a:cubicBezTo>
                    <a:pt x="2044" y="1406"/>
                    <a:pt x="2105" y="1290"/>
                    <a:pt x="2105" y="1290"/>
                  </a:cubicBezTo>
                  <a:cubicBezTo>
                    <a:pt x="2368" y="901"/>
                    <a:pt x="1715" y="982"/>
                    <a:pt x="1164" y="769"/>
                  </a:cubicBezTo>
                  <a:cubicBezTo>
                    <a:pt x="608" y="557"/>
                    <a:pt x="1" y="1"/>
                    <a:pt x="1" y="0"/>
                  </a:cubicBez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3874;p50"/>
            <p:cNvSpPr/>
            <p:nvPr/>
          </p:nvSpPr>
          <p:spPr>
            <a:xfrm>
              <a:off x="2523844" y="5503330"/>
              <a:ext cx="1438842" cy="1814816"/>
            </a:xfrm>
            <a:custGeom>
              <a:avLst/>
              <a:gdLst/>
              <a:ahLst/>
              <a:cxnLst/>
              <a:rect l="l" t="t" r="r" b="b"/>
              <a:pathLst>
                <a:path w="4313" h="5440" extrusionOk="0">
                  <a:moveTo>
                    <a:pt x="58" y="0"/>
                  </a:moveTo>
                  <a:cubicBezTo>
                    <a:pt x="28" y="0"/>
                    <a:pt x="0" y="36"/>
                    <a:pt x="23" y="66"/>
                  </a:cubicBezTo>
                  <a:cubicBezTo>
                    <a:pt x="275" y="384"/>
                    <a:pt x="903" y="1183"/>
                    <a:pt x="1150" y="1507"/>
                  </a:cubicBezTo>
                  <a:cubicBezTo>
                    <a:pt x="1110" y="1729"/>
                    <a:pt x="1064" y="1957"/>
                    <a:pt x="1019" y="2185"/>
                  </a:cubicBezTo>
                  <a:cubicBezTo>
                    <a:pt x="1013" y="2215"/>
                    <a:pt x="1035" y="2232"/>
                    <a:pt x="1057" y="2232"/>
                  </a:cubicBezTo>
                  <a:cubicBezTo>
                    <a:pt x="1076" y="2232"/>
                    <a:pt x="1095" y="2220"/>
                    <a:pt x="1100" y="2195"/>
                  </a:cubicBezTo>
                  <a:cubicBezTo>
                    <a:pt x="1140" y="1992"/>
                    <a:pt x="1181" y="1795"/>
                    <a:pt x="1221" y="1593"/>
                  </a:cubicBezTo>
                  <a:cubicBezTo>
                    <a:pt x="1616" y="2099"/>
                    <a:pt x="1843" y="2387"/>
                    <a:pt x="2238" y="2888"/>
                  </a:cubicBezTo>
                  <a:cubicBezTo>
                    <a:pt x="2197" y="3115"/>
                    <a:pt x="2152" y="3343"/>
                    <a:pt x="2106" y="3570"/>
                  </a:cubicBezTo>
                  <a:cubicBezTo>
                    <a:pt x="2101" y="3600"/>
                    <a:pt x="2123" y="3615"/>
                    <a:pt x="2146" y="3615"/>
                  </a:cubicBezTo>
                  <a:cubicBezTo>
                    <a:pt x="2166" y="3615"/>
                    <a:pt x="2187" y="3604"/>
                    <a:pt x="2192" y="3580"/>
                  </a:cubicBezTo>
                  <a:cubicBezTo>
                    <a:pt x="2228" y="3378"/>
                    <a:pt x="2268" y="3176"/>
                    <a:pt x="2308" y="2979"/>
                  </a:cubicBezTo>
                  <a:lnTo>
                    <a:pt x="3284" y="4223"/>
                  </a:lnTo>
                  <a:lnTo>
                    <a:pt x="3153" y="4900"/>
                  </a:lnTo>
                  <a:cubicBezTo>
                    <a:pt x="3147" y="4931"/>
                    <a:pt x="3169" y="4947"/>
                    <a:pt x="3191" y="4947"/>
                  </a:cubicBezTo>
                  <a:cubicBezTo>
                    <a:pt x="3210" y="4947"/>
                    <a:pt x="3229" y="4936"/>
                    <a:pt x="3234" y="4910"/>
                  </a:cubicBezTo>
                  <a:lnTo>
                    <a:pt x="3355" y="4309"/>
                  </a:lnTo>
                  <a:cubicBezTo>
                    <a:pt x="3649" y="4683"/>
                    <a:pt x="3942" y="5057"/>
                    <a:pt x="4235" y="5431"/>
                  </a:cubicBezTo>
                  <a:cubicBezTo>
                    <a:pt x="4243" y="5437"/>
                    <a:pt x="4251" y="5439"/>
                    <a:pt x="4259" y="5439"/>
                  </a:cubicBezTo>
                  <a:cubicBezTo>
                    <a:pt x="4288" y="5439"/>
                    <a:pt x="4313" y="5408"/>
                    <a:pt x="4301" y="5381"/>
                  </a:cubicBezTo>
                  <a:lnTo>
                    <a:pt x="3416" y="4253"/>
                  </a:lnTo>
                  <a:lnTo>
                    <a:pt x="3426" y="4253"/>
                  </a:lnTo>
                  <a:lnTo>
                    <a:pt x="3659" y="4263"/>
                  </a:lnTo>
                  <a:lnTo>
                    <a:pt x="4038" y="4278"/>
                  </a:lnTo>
                  <a:cubicBezTo>
                    <a:pt x="4094" y="4278"/>
                    <a:pt x="4104" y="4192"/>
                    <a:pt x="4048" y="4192"/>
                  </a:cubicBezTo>
                  <a:lnTo>
                    <a:pt x="3345" y="4167"/>
                  </a:lnTo>
                  <a:lnTo>
                    <a:pt x="2374" y="2923"/>
                  </a:lnTo>
                  <a:lnTo>
                    <a:pt x="2384" y="2923"/>
                  </a:lnTo>
                  <a:lnTo>
                    <a:pt x="2617" y="2933"/>
                  </a:lnTo>
                  <a:lnTo>
                    <a:pt x="2996" y="2943"/>
                  </a:lnTo>
                  <a:cubicBezTo>
                    <a:pt x="3052" y="2943"/>
                    <a:pt x="3062" y="2862"/>
                    <a:pt x="3006" y="2862"/>
                  </a:cubicBezTo>
                  <a:lnTo>
                    <a:pt x="2303" y="2837"/>
                  </a:lnTo>
                  <a:lnTo>
                    <a:pt x="1287" y="1537"/>
                  </a:lnTo>
                  <a:lnTo>
                    <a:pt x="1297" y="1537"/>
                  </a:lnTo>
                  <a:lnTo>
                    <a:pt x="1530" y="1547"/>
                  </a:lnTo>
                  <a:lnTo>
                    <a:pt x="1909" y="1563"/>
                  </a:lnTo>
                  <a:cubicBezTo>
                    <a:pt x="1960" y="1563"/>
                    <a:pt x="1970" y="1477"/>
                    <a:pt x="1919" y="1477"/>
                  </a:cubicBezTo>
                  <a:lnTo>
                    <a:pt x="1216" y="1451"/>
                  </a:lnTo>
                  <a:lnTo>
                    <a:pt x="88" y="15"/>
                  </a:lnTo>
                  <a:cubicBezTo>
                    <a:pt x="79" y="5"/>
                    <a:pt x="68" y="0"/>
                    <a:pt x="58" y="0"/>
                  </a:cubicBezTo>
                  <a:close/>
                </a:path>
              </a:pathLst>
            </a:custGeom>
            <a:solidFill>
              <a:srgbClr val="A62F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3875;p50"/>
            <p:cNvSpPr/>
            <p:nvPr/>
          </p:nvSpPr>
          <p:spPr>
            <a:xfrm>
              <a:off x="113549" y="5640775"/>
              <a:ext cx="1123918" cy="1030175"/>
            </a:xfrm>
            <a:custGeom>
              <a:avLst/>
              <a:gdLst/>
              <a:ahLst/>
              <a:cxnLst/>
              <a:rect l="l" t="t" r="r" b="b"/>
              <a:pathLst>
                <a:path w="3369" h="3088" extrusionOk="0">
                  <a:moveTo>
                    <a:pt x="1414" y="1"/>
                  </a:moveTo>
                  <a:cubicBezTo>
                    <a:pt x="1130" y="1"/>
                    <a:pt x="825" y="422"/>
                    <a:pt x="825" y="422"/>
                  </a:cubicBezTo>
                  <a:cubicBezTo>
                    <a:pt x="810" y="357"/>
                    <a:pt x="865" y="200"/>
                    <a:pt x="865" y="200"/>
                  </a:cubicBezTo>
                  <a:lnTo>
                    <a:pt x="865" y="200"/>
                  </a:lnTo>
                  <a:cubicBezTo>
                    <a:pt x="587" y="357"/>
                    <a:pt x="517" y="746"/>
                    <a:pt x="517" y="746"/>
                  </a:cubicBezTo>
                  <a:cubicBezTo>
                    <a:pt x="466" y="690"/>
                    <a:pt x="481" y="549"/>
                    <a:pt x="481" y="549"/>
                  </a:cubicBezTo>
                  <a:lnTo>
                    <a:pt x="481" y="549"/>
                  </a:lnTo>
                  <a:cubicBezTo>
                    <a:pt x="249" y="781"/>
                    <a:pt x="299" y="1186"/>
                    <a:pt x="299" y="1186"/>
                  </a:cubicBezTo>
                  <a:cubicBezTo>
                    <a:pt x="243" y="1140"/>
                    <a:pt x="208" y="1080"/>
                    <a:pt x="198" y="1009"/>
                  </a:cubicBezTo>
                  <a:lnTo>
                    <a:pt x="198" y="1009"/>
                  </a:lnTo>
                  <a:cubicBezTo>
                    <a:pt x="1" y="1398"/>
                    <a:pt x="420" y="1687"/>
                    <a:pt x="420" y="1687"/>
                  </a:cubicBezTo>
                  <a:cubicBezTo>
                    <a:pt x="355" y="1682"/>
                    <a:pt x="284" y="1666"/>
                    <a:pt x="228" y="1631"/>
                  </a:cubicBezTo>
                  <a:lnTo>
                    <a:pt x="228" y="1631"/>
                  </a:lnTo>
                  <a:cubicBezTo>
                    <a:pt x="309" y="2116"/>
                    <a:pt x="1058" y="2172"/>
                    <a:pt x="1058" y="2172"/>
                  </a:cubicBezTo>
                  <a:cubicBezTo>
                    <a:pt x="1063" y="2172"/>
                    <a:pt x="1118" y="2926"/>
                    <a:pt x="1599" y="3007"/>
                  </a:cubicBezTo>
                  <a:cubicBezTo>
                    <a:pt x="1568" y="2946"/>
                    <a:pt x="1548" y="2880"/>
                    <a:pt x="1548" y="2814"/>
                  </a:cubicBezTo>
                  <a:lnTo>
                    <a:pt x="1548" y="2814"/>
                  </a:lnTo>
                  <a:cubicBezTo>
                    <a:pt x="1548" y="2814"/>
                    <a:pt x="1738" y="3088"/>
                    <a:pt x="2018" y="3088"/>
                  </a:cubicBezTo>
                  <a:cubicBezTo>
                    <a:pt x="2083" y="3088"/>
                    <a:pt x="2153" y="3073"/>
                    <a:pt x="2226" y="3037"/>
                  </a:cubicBezTo>
                  <a:cubicBezTo>
                    <a:pt x="2155" y="3027"/>
                    <a:pt x="2089" y="2986"/>
                    <a:pt x="2044" y="2936"/>
                  </a:cubicBezTo>
                  <a:lnTo>
                    <a:pt x="2044" y="2936"/>
                  </a:lnTo>
                  <a:cubicBezTo>
                    <a:pt x="2044" y="2936"/>
                    <a:pt x="2081" y="2940"/>
                    <a:pt x="2140" y="2940"/>
                  </a:cubicBezTo>
                  <a:cubicBezTo>
                    <a:pt x="2276" y="2940"/>
                    <a:pt x="2524" y="2916"/>
                    <a:pt x="2686" y="2754"/>
                  </a:cubicBezTo>
                  <a:lnTo>
                    <a:pt x="2686" y="2754"/>
                  </a:lnTo>
                  <a:cubicBezTo>
                    <a:pt x="2686" y="2754"/>
                    <a:pt x="2666" y="2756"/>
                    <a:pt x="2638" y="2756"/>
                  </a:cubicBezTo>
                  <a:cubicBezTo>
                    <a:pt x="2591" y="2756"/>
                    <a:pt x="2522" y="2750"/>
                    <a:pt x="2484" y="2718"/>
                  </a:cubicBezTo>
                  <a:cubicBezTo>
                    <a:pt x="2484" y="2718"/>
                    <a:pt x="2878" y="2642"/>
                    <a:pt x="3030" y="2369"/>
                  </a:cubicBezTo>
                  <a:lnTo>
                    <a:pt x="3030" y="2369"/>
                  </a:lnTo>
                  <a:cubicBezTo>
                    <a:pt x="3030" y="2369"/>
                    <a:pt x="2905" y="2411"/>
                    <a:pt x="2832" y="2411"/>
                  </a:cubicBezTo>
                  <a:cubicBezTo>
                    <a:pt x="2825" y="2411"/>
                    <a:pt x="2818" y="2411"/>
                    <a:pt x="2812" y="2410"/>
                  </a:cubicBezTo>
                  <a:cubicBezTo>
                    <a:pt x="2812" y="2410"/>
                    <a:pt x="3268" y="2081"/>
                    <a:pt x="3232" y="1788"/>
                  </a:cubicBezTo>
                  <a:lnTo>
                    <a:pt x="3232" y="1788"/>
                  </a:lnTo>
                  <a:cubicBezTo>
                    <a:pt x="3192" y="1833"/>
                    <a:pt x="3136" y="1874"/>
                    <a:pt x="3081" y="1894"/>
                  </a:cubicBezTo>
                  <a:cubicBezTo>
                    <a:pt x="3081" y="1894"/>
                    <a:pt x="3293" y="1641"/>
                    <a:pt x="3217" y="1373"/>
                  </a:cubicBezTo>
                  <a:lnTo>
                    <a:pt x="3217" y="1373"/>
                  </a:lnTo>
                  <a:cubicBezTo>
                    <a:pt x="3187" y="1434"/>
                    <a:pt x="3136" y="1484"/>
                    <a:pt x="3070" y="1510"/>
                  </a:cubicBezTo>
                  <a:cubicBezTo>
                    <a:pt x="3070" y="1510"/>
                    <a:pt x="3369" y="958"/>
                    <a:pt x="3025" y="210"/>
                  </a:cubicBezTo>
                  <a:cubicBezTo>
                    <a:pt x="2748" y="83"/>
                    <a:pt x="2499" y="43"/>
                    <a:pt x="2294" y="43"/>
                  </a:cubicBezTo>
                  <a:cubicBezTo>
                    <a:pt x="1944" y="43"/>
                    <a:pt x="1725" y="159"/>
                    <a:pt x="1725" y="159"/>
                  </a:cubicBezTo>
                  <a:cubicBezTo>
                    <a:pt x="1750" y="99"/>
                    <a:pt x="1801" y="48"/>
                    <a:pt x="1862" y="18"/>
                  </a:cubicBezTo>
                  <a:cubicBezTo>
                    <a:pt x="1820" y="6"/>
                    <a:pt x="1779" y="1"/>
                    <a:pt x="1740" y="1"/>
                  </a:cubicBezTo>
                  <a:cubicBezTo>
                    <a:pt x="1518" y="1"/>
                    <a:pt x="1336" y="154"/>
                    <a:pt x="1336" y="154"/>
                  </a:cubicBezTo>
                  <a:cubicBezTo>
                    <a:pt x="1361" y="94"/>
                    <a:pt x="1396" y="43"/>
                    <a:pt x="1447" y="3"/>
                  </a:cubicBezTo>
                  <a:cubicBezTo>
                    <a:pt x="1436" y="1"/>
                    <a:pt x="1425" y="1"/>
                    <a:pt x="1414" y="1"/>
                  </a:cubicBezTo>
                  <a:close/>
                </a:path>
              </a:pathLst>
            </a:custGeom>
            <a:solidFill>
              <a:srgbClr val="F2D2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3876;p50"/>
            <p:cNvSpPr/>
            <p:nvPr/>
          </p:nvSpPr>
          <p:spPr>
            <a:xfrm>
              <a:off x="251662" y="5767879"/>
              <a:ext cx="821004" cy="807994"/>
            </a:xfrm>
            <a:custGeom>
              <a:avLst/>
              <a:gdLst/>
              <a:ahLst/>
              <a:cxnLst/>
              <a:rect l="l" t="t" r="r" b="b"/>
              <a:pathLst>
                <a:path w="2461" h="2422" extrusionOk="0">
                  <a:moveTo>
                    <a:pt x="2393" y="0"/>
                  </a:moveTo>
                  <a:cubicBezTo>
                    <a:pt x="2383" y="0"/>
                    <a:pt x="2373" y="4"/>
                    <a:pt x="2363" y="11"/>
                  </a:cubicBezTo>
                  <a:lnTo>
                    <a:pt x="32" y="2342"/>
                  </a:lnTo>
                  <a:cubicBezTo>
                    <a:pt x="1" y="2377"/>
                    <a:pt x="29" y="2421"/>
                    <a:pt x="65" y="2421"/>
                  </a:cubicBezTo>
                  <a:cubicBezTo>
                    <a:pt x="76" y="2421"/>
                    <a:pt x="87" y="2417"/>
                    <a:pt x="97" y="2408"/>
                  </a:cubicBezTo>
                  <a:lnTo>
                    <a:pt x="2429" y="77"/>
                  </a:lnTo>
                  <a:cubicBezTo>
                    <a:pt x="2461" y="45"/>
                    <a:pt x="2430" y="0"/>
                    <a:pt x="2393" y="0"/>
                  </a:cubicBezTo>
                  <a:close/>
                </a:path>
              </a:pathLst>
            </a:custGeom>
            <a:solidFill>
              <a:srgbClr val="A62F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3877;p50"/>
            <p:cNvSpPr/>
            <p:nvPr/>
          </p:nvSpPr>
          <p:spPr>
            <a:xfrm>
              <a:off x="455161" y="6072793"/>
              <a:ext cx="309920" cy="302914"/>
            </a:xfrm>
            <a:custGeom>
              <a:avLst/>
              <a:gdLst/>
              <a:ahLst/>
              <a:cxnLst/>
              <a:rect l="l" t="t" r="r" b="b"/>
              <a:pathLst>
                <a:path w="929" h="908" extrusionOk="0">
                  <a:moveTo>
                    <a:pt x="42" y="1"/>
                  </a:moveTo>
                  <a:cubicBezTo>
                    <a:pt x="21" y="1"/>
                    <a:pt x="1" y="15"/>
                    <a:pt x="3" y="43"/>
                  </a:cubicBezTo>
                  <a:cubicBezTo>
                    <a:pt x="34" y="296"/>
                    <a:pt x="59" y="543"/>
                    <a:pt x="84" y="796"/>
                  </a:cubicBezTo>
                  <a:cubicBezTo>
                    <a:pt x="84" y="816"/>
                    <a:pt x="104" y="837"/>
                    <a:pt x="130" y="837"/>
                  </a:cubicBezTo>
                  <a:lnTo>
                    <a:pt x="873" y="907"/>
                  </a:lnTo>
                  <a:cubicBezTo>
                    <a:pt x="875" y="908"/>
                    <a:pt x="876" y="908"/>
                    <a:pt x="878" y="908"/>
                  </a:cubicBezTo>
                  <a:cubicBezTo>
                    <a:pt x="929" y="908"/>
                    <a:pt x="927" y="826"/>
                    <a:pt x="873" y="821"/>
                  </a:cubicBezTo>
                  <a:lnTo>
                    <a:pt x="170" y="754"/>
                  </a:lnTo>
                  <a:lnTo>
                    <a:pt x="170" y="754"/>
                  </a:lnTo>
                  <a:cubicBezTo>
                    <a:pt x="169" y="729"/>
                    <a:pt x="164" y="707"/>
                    <a:pt x="160" y="685"/>
                  </a:cubicBezTo>
                  <a:lnTo>
                    <a:pt x="135" y="442"/>
                  </a:lnTo>
                  <a:cubicBezTo>
                    <a:pt x="120" y="306"/>
                    <a:pt x="104" y="174"/>
                    <a:pt x="89" y="43"/>
                  </a:cubicBezTo>
                  <a:cubicBezTo>
                    <a:pt x="87" y="15"/>
                    <a:pt x="64" y="1"/>
                    <a:pt x="42" y="1"/>
                  </a:cubicBezTo>
                  <a:close/>
                </a:path>
              </a:pathLst>
            </a:custGeom>
            <a:solidFill>
              <a:srgbClr val="A62F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3878;p50"/>
            <p:cNvSpPr/>
            <p:nvPr/>
          </p:nvSpPr>
          <p:spPr>
            <a:xfrm>
              <a:off x="732053" y="5796235"/>
              <a:ext cx="309920" cy="304582"/>
            </a:xfrm>
            <a:custGeom>
              <a:avLst/>
              <a:gdLst/>
              <a:ahLst/>
              <a:cxnLst/>
              <a:rect l="l" t="t" r="r" b="b"/>
              <a:pathLst>
                <a:path w="929" h="913" extrusionOk="0">
                  <a:moveTo>
                    <a:pt x="129" y="755"/>
                  </a:moveTo>
                  <a:cubicBezTo>
                    <a:pt x="132" y="755"/>
                    <a:pt x="135" y="756"/>
                    <a:pt x="138" y="756"/>
                  </a:cubicBezTo>
                  <a:lnTo>
                    <a:pt x="138" y="756"/>
                  </a:lnTo>
                  <a:lnTo>
                    <a:pt x="129" y="755"/>
                  </a:lnTo>
                  <a:close/>
                  <a:moveTo>
                    <a:pt x="168" y="782"/>
                  </a:moveTo>
                  <a:cubicBezTo>
                    <a:pt x="170" y="785"/>
                    <a:pt x="170" y="788"/>
                    <a:pt x="170" y="788"/>
                  </a:cubicBezTo>
                  <a:cubicBezTo>
                    <a:pt x="170" y="788"/>
                    <a:pt x="169" y="786"/>
                    <a:pt x="168" y="782"/>
                  </a:cubicBezTo>
                  <a:close/>
                  <a:moveTo>
                    <a:pt x="42" y="1"/>
                  </a:moveTo>
                  <a:cubicBezTo>
                    <a:pt x="20" y="1"/>
                    <a:pt x="0" y="15"/>
                    <a:pt x="3" y="42"/>
                  </a:cubicBezTo>
                  <a:cubicBezTo>
                    <a:pt x="28" y="295"/>
                    <a:pt x="58" y="548"/>
                    <a:pt x="84" y="796"/>
                  </a:cubicBezTo>
                  <a:cubicBezTo>
                    <a:pt x="84" y="821"/>
                    <a:pt x="104" y="836"/>
                    <a:pt x="129" y="836"/>
                  </a:cubicBezTo>
                  <a:lnTo>
                    <a:pt x="873" y="912"/>
                  </a:lnTo>
                  <a:cubicBezTo>
                    <a:pt x="874" y="912"/>
                    <a:pt x="876" y="912"/>
                    <a:pt x="877" y="912"/>
                  </a:cubicBezTo>
                  <a:cubicBezTo>
                    <a:pt x="928" y="912"/>
                    <a:pt x="927" y="831"/>
                    <a:pt x="873" y="826"/>
                  </a:cubicBezTo>
                  <a:lnTo>
                    <a:pt x="164" y="759"/>
                  </a:lnTo>
                  <a:lnTo>
                    <a:pt x="164" y="759"/>
                  </a:lnTo>
                  <a:cubicBezTo>
                    <a:pt x="164" y="736"/>
                    <a:pt x="159" y="712"/>
                    <a:pt x="159" y="685"/>
                  </a:cubicBezTo>
                  <a:cubicBezTo>
                    <a:pt x="149" y="604"/>
                    <a:pt x="139" y="523"/>
                    <a:pt x="134" y="442"/>
                  </a:cubicBezTo>
                  <a:cubicBezTo>
                    <a:pt x="119" y="310"/>
                    <a:pt x="104" y="174"/>
                    <a:pt x="89" y="42"/>
                  </a:cubicBezTo>
                  <a:cubicBezTo>
                    <a:pt x="86" y="15"/>
                    <a:pt x="63" y="1"/>
                    <a:pt x="42" y="1"/>
                  </a:cubicBezTo>
                  <a:close/>
                </a:path>
              </a:pathLst>
            </a:custGeom>
            <a:solidFill>
              <a:srgbClr val="A62F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3879;p50"/>
            <p:cNvSpPr/>
            <p:nvPr/>
          </p:nvSpPr>
          <p:spPr>
            <a:xfrm>
              <a:off x="2421427" y="-1149079"/>
              <a:ext cx="462711" cy="462711"/>
            </a:xfrm>
            <a:custGeom>
              <a:avLst/>
              <a:gdLst/>
              <a:ahLst/>
              <a:cxnLst/>
              <a:rect l="l" t="t" r="r" b="b"/>
              <a:pathLst>
                <a:path w="1387" h="1387" extrusionOk="0">
                  <a:moveTo>
                    <a:pt x="304" y="1"/>
                  </a:moveTo>
                  <a:cubicBezTo>
                    <a:pt x="254" y="1"/>
                    <a:pt x="208" y="11"/>
                    <a:pt x="168" y="11"/>
                  </a:cubicBezTo>
                  <a:cubicBezTo>
                    <a:pt x="127" y="11"/>
                    <a:pt x="92" y="26"/>
                    <a:pt x="72" y="26"/>
                  </a:cubicBezTo>
                  <a:lnTo>
                    <a:pt x="31" y="31"/>
                  </a:lnTo>
                  <a:cubicBezTo>
                    <a:pt x="31" y="31"/>
                    <a:pt x="26" y="46"/>
                    <a:pt x="26" y="71"/>
                  </a:cubicBezTo>
                  <a:cubicBezTo>
                    <a:pt x="16" y="102"/>
                    <a:pt x="16" y="132"/>
                    <a:pt x="11" y="168"/>
                  </a:cubicBezTo>
                  <a:cubicBezTo>
                    <a:pt x="6" y="208"/>
                    <a:pt x="1" y="259"/>
                    <a:pt x="1" y="304"/>
                  </a:cubicBezTo>
                  <a:cubicBezTo>
                    <a:pt x="1" y="360"/>
                    <a:pt x="6" y="415"/>
                    <a:pt x="11" y="466"/>
                  </a:cubicBezTo>
                  <a:cubicBezTo>
                    <a:pt x="16" y="522"/>
                    <a:pt x="26" y="582"/>
                    <a:pt x="41" y="633"/>
                  </a:cubicBezTo>
                  <a:cubicBezTo>
                    <a:pt x="57" y="693"/>
                    <a:pt x="77" y="749"/>
                    <a:pt x="102" y="800"/>
                  </a:cubicBezTo>
                  <a:cubicBezTo>
                    <a:pt x="148" y="906"/>
                    <a:pt x="218" y="1007"/>
                    <a:pt x="299" y="1088"/>
                  </a:cubicBezTo>
                  <a:cubicBezTo>
                    <a:pt x="380" y="1174"/>
                    <a:pt x="481" y="1240"/>
                    <a:pt x="588" y="1285"/>
                  </a:cubicBezTo>
                  <a:cubicBezTo>
                    <a:pt x="638" y="1310"/>
                    <a:pt x="694" y="1331"/>
                    <a:pt x="754" y="1346"/>
                  </a:cubicBezTo>
                  <a:cubicBezTo>
                    <a:pt x="810" y="1361"/>
                    <a:pt x="866" y="1371"/>
                    <a:pt x="921" y="1376"/>
                  </a:cubicBezTo>
                  <a:cubicBezTo>
                    <a:pt x="972" y="1386"/>
                    <a:pt x="1028" y="1386"/>
                    <a:pt x="1083" y="1386"/>
                  </a:cubicBezTo>
                  <a:cubicBezTo>
                    <a:pt x="1134" y="1386"/>
                    <a:pt x="1184" y="1376"/>
                    <a:pt x="1220" y="1376"/>
                  </a:cubicBezTo>
                  <a:cubicBezTo>
                    <a:pt x="1255" y="1376"/>
                    <a:pt x="1285" y="1371"/>
                    <a:pt x="1321" y="1366"/>
                  </a:cubicBezTo>
                  <a:cubicBezTo>
                    <a:pt x="1341" y="1361"/>
                    <a:pt x="1356" y="1356"/>
                    <a:pt x="1356" y="1356"/>
                  </a:cubicBezTo>
                  <a:cubicBezTo>
                    <a:pt x="1356" y="1356"/>
                    <a:pt x="1361" y="1341"/>
                    <a:pt x="1366" y="1321"/>
                  </a:cubicBezTo>
                  <a:cubicBezTo>
                    <a:pt x="1366" y="1295"/>
                    <a:pt x="1376" y="1260"/>
                    <a:pt x="1376" y="1219"/>
                  </a:cubicBezTo>
                  <a:cubicBezTo>
                    <a:pt x="1382" y="1179"/>
                    <a:pt x="1387" y="1133"/>
                    <a:pt x="1387" y="1083"/>
                  </a:cubicBezTo>
                  <a:cubicBezTo>
                    <a:pt x="1387" y="1027"/>
                    <a:pt x="1387" y="977"/>
                    <a:pt x="1376" y="921"/>
                  </a:cubicBezTo>
                  <a:cubicBezTo>
                    <a:pt x="1371" y="865"/>
                    <a:pt x="1361" y="810"/>
                    <a:pt x="1346" y="754"/>
                  </a:cubicBezTo>
                  <a:cubicBezTo>
                    <a:pt x="1331" y="693"/>
                    <a:pt x="1311" y="643"/>
                    <a:pt x="1290" y="587"/>
                  </a:cubicBezTo>
                  <a:cubicBezTo>
                    <a:pt x="1189" y="370"/>
                    <a:pt x="1017" y="198"/>
                    <a:pt x="800" y="102"/>
                  </a:cubicBezTo>
                  <a:cubicBezTo>
                    <a:pt x="749" y="77"/>
                    <a:pt x="694" y="56"/>
                    <a:pt x="633" y="41"/>
                  </a:cubicBezTo>
                  <a:cubicBezTo>
                    <a:pt x="577" y="31"/>
                    <a:pt x="522" y="16"/>
                    <a:pt x="466" y="11"/>
                  </a:cubicBezTo>
                  <a:cubicBezTo>
                    <a:pt x="411" y="6"/>
                    <a:pt x="360" y="1"/>
                    <a:pt x="3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3880;p50"/>
            <p:cNvSpPr/>
            <p:nvPr/>
          </p:nvSpPr>
          <p:spPr>
            <a:xfrm>
              <a:off x="1350890" y="-2213945"/>
              <a:ext cx="1343097" cy="1332422"/>
            </a:xfrm>
            <a:custGeom>
              <a:avLst/>
              <a:gdLst/>
              <a:ahLst/>
              <a:cxnLst/>
              <a:rect l="l" t="t" r="r" b="b"/>
              <a:pathLst>
                <a:path w="4026" h="3994" extrusionOk="0">
                  <a:moveTo>
                    <a:pt x="54" y="0"/>
                  </a:moveTo>
                  <a:cubicBezTo>
                    <a:pt x="25" y="0"/>
                    <a:pt x="0" y="39"/>
                    <a:pt x="24" y="62"/>
                  </a:cubicBezTo>
                  <a:lnTo>
                    <a:pt x="3948" y="3982"/>
                  </a:lnTo>
                  <a:cubicBezTo>
                    <a:pt x="3957" y="3990"/>
                    <a:pt x="3966" y="3994"/>
                    <a:pt x="3975" y="3994"/>
                  </a:cubicBezTo>
                  <a:cubicBezTo>
                    <a:pt x="4003" y="3994"/>
                    <a:pt x="4026" y="3958"/>
                    <a:pt x="3999" y="3931"/>
                  </a:cubicBezTo>
                  <a:lnTo>
                    <a:pt x="80" y="12"/>
                  </a:lnTo>
                  <a:cubicBezTo>
                    <a:pt x="71" y="4"/>
                    <a:pt x="63" y="0"/>
                    <a:pt x="54" y="0"/>
                  </a:cubicBezTo>
                  <a:close/>
                </a:path>
              </a:pathLst>
            </a:custGeom>
            <a:solidFill>
              <a:srgbClr val="A62F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3881;p50"/>
            <p:cNvSpPr/>
            <p:nvPr/>
          </p:nvSpPr>
          <p:spPr>
            <a:xfrm>
              <a:off x="1967725" y="-1299201"/>
              <a:ext cx="389985" cy="587480"/>
            </a:xfrm>
            <a:custGeom>
              <a:avLst/>
              <a:gdLst/>
              <a:ahLst/>
              <a:cxnLst/>
              <a:rect l="l" t="t" r="r" b="b"/>
              <a:pathLst>
                <a:path w="1169" h="1761" extrusionOk="0">
                  <a:moveTo>
                    <a:pt x="911" y="1"/>
                  </a:moveTo>
                  <a:cubicBezTo>
                    <a:pt x="911" y="1"/>
                    <a:pt x="891" y="1"/>
                    <a:pt x="870" y="11"/>
                  </a:cubicBezTo>
                  <a:cubicBezTo>
                    <a:pt x="850" y="16"/>
                    <a:pt x="810" y="26"/>
                    <a:pt x="774" y="36"/>
                  </a:cubicBezTo>
                  <a:cubicBezTo>
                    <a:pt x="744" y="51"/>
                    <a:pt x="693" y="66"/>
                    <a:pt x="648" y="87"/>
                  </a:cubicBezTo>
                  <a:cubicBezTo>
                    <a:pt x="602" y="112"/>
                    <a:pt x="552" y="137"/>
                    <a:pt x="506" y="162"/>
                  </a:cubicBezTo>
                  <a:cubicBezTo>
                    <a:pt x="456" y="193"/>
                    <a:pt x="410" y="228"/>
                    <a:pt x="370" y="264"/>
                  </a:cubicBezTo>
                  <a:cubicBezTo>
                    <a:pt x="324" y="304"/>
                    <a:pt x="279" y="344"/>
                    <a:pt x="243" y="385"/>
                  </a:cubicBezTo>
                  <a:cubicBezTo>
                    <a:pt x="162" y="476"/>
                    <a:pt x="102" y="577"/>
                    <a:pt x="61" y="688"/>
                  </a:cubicBezTo>
                  <a:cubicBezTo>
                    <a:pt x="21" y="800"/>
                    <a:pt x="1" y="916"/>
                    <a:pt x="6" y="1032"/>
                  </a:cubicBezTo>
                  <a:cubicBezTo>
                    <a:pt x="6" y="1093"/>
                    <a:pt x="11" y="1149"/>
                    <a:pt x="21" y="1209"/>
                  </a:cubicBezTo>
                  <a:cubicBezTo>
                    <a:pt x="41" y="1315"/>
                    <a:pt x="76" y="1422"/>
                    <a:pt x="122" y="1523"/>
                  </a:cubicBezTo>
                  <a:cubicBezTo>
                    <a:pt x="142" y="1568"/>
                    <a:pt x="167" y="1609"/>
                    <a:pt x="188" y="1644"/>
                  </a:cubicBezTo>
                  <a:cubicBezTo>
                    <a:pt x="203" y="1674"/>
                    <a:pt x="218" y="1700"/>
                    <a:pt x="238" y="1730"/>
                  </a:cubicBezTo>
                  <a:cubicBezTo>
                    <a:pt x="253" y="1750"/>
                    <a:pt x="263" y="1760"/>
                    <a:pt x="263" y="1760"/>
                  </a:cubicBezTo>
                  <a:cubicBezTo>
                    <a:pt x="263" y="1760"/>
                    <a:pt x="279" y="1755"/>
                    <a:pt x="299" y="1750"/>
                  </a:cubicBezTo>
                  <a:cubicBezTo>
                    <a:pt x="319" y="1745"/>
                    <a:pt x="360" y="1735"/>
                    <a:pt x="395" y="1720"/>
                  </a:cubicBezTo>
                  <a:cubicBezTo>
                    <a:pt x="435" y="1705"/>
                    <a:pt x="481" y="1690"/>
                    <a:pt x="521" y="1669"/>
                  </a:cubicBezTo>
                  <a:cubicBezTo>
                    <a:pt x="572" y="1649"/>
                    <a:pt x="617" y="1624"/>
                    <a:pt x="668" y="1594"/>
                  </a:cubicBezTo>
                  <a:cubicBezTo>
                    <a:pt x="714" y="1563"/>
                    <a:pt x="759" y="1533"/>
                    <a:pt x="805" y="1497"/>
                  </a:cubicBezTo>
                  <a:cubicBezTo>
                    <a:pt x="850" y="1457"/>
                    <a:pt x="891" y="1417"/>
                    <a:pt x="931" y="1371"/>
                  </a:cubicBezTo>
                  <a:cubicBezTo>
                    <a:pt x="1007" y="1285"/>
                    <a:pt x="1068" y="1184"/>
                    <a:pt x="1108" y="1073"/>
                  </a:cubicBezTo>
                  <a:cubicBezTo>
                    <a:pt x="1148" y="961"/>
                    <a:pt x="1169" y="845"/>
                    <a:pt x="1169" y="729"/>
                  </a:cubicBezTo>
                  <a:cubicBezTo>
                    <a:pt x="1164" y="668"/>
                    <a:pt x="1159" y="607"/>
                    <a:pt x="1148" y="552"/>
                  </a:cubicBezTo>
                  <a:cubicBezTo>
                    <a:pt x="1138" y="496"/>
                    <a:pt x="1128" y="441"/>
                    <a:pt x="1108" y="385"/>
                  </a:cubicBezTo>
                  <a:cubicBezTo>
                    <a:pt x="1093" y="334"/>
                    <a:pt x="1073" y="284"/>
                    <a:pt x="1047" y="238"/>
                  </a:cubicBezTo>
                  <a:cubicBezTo>
                    <a:pt x="1032" y="193"/>
                    <a:pt x="1002" y="147"/>
                    <a:pt x="987" y="112"/>
                  </a:cubicBezTo>
                  <a:cubicBezTo>
                    <a:pt x="966" y="81"/>
                    <a:pt x="946" y="51"/>
                    <a:pt x="931" y="31"/>
                  </a:cubicBezTo>
                  <a:cubicBezTo>
                    <a:pt x="926" y="21"/>
                    <a:pt x="916" y="11"/>
                    <a:pt x="9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3882;p50"/>
            <p:cNvSpPr/>
            <p:nvPr/>
          </p:nvSpPr>
          <p:spPr>
            <a:xfrm>
              <a:off x="2271305" y="-1602781"/>
              <a:ext cx="587480" cy="389985"/>
            </a:xfrm>
            <a:custGeom>
              <a:avLst/>
              <a:gdLst/>
              <a:ahLst/>
              <a:cxnLst/>
              <a:rect l="l" t="t" r="r" b="b"/>
              <a:pathLst>
                <a:path w="1761" h="1169" extrusionOk="0">
                  <a:moveTo>
                    <a:pt x="1032" y="0"/>
                  </a:moveTo>
                  <a:cubicBezTo>
                    <a:pt x="916" y="0"/>
                    <a:pt x="800" y="21"/>
                    <a:pt x="689" y="61"/>
                  </a:cubicBezTo>
                  <a:cubicBezTo>
                    <a:pt x="577" y="101"/>
                    <a:pt x="476" y="162"/>
                    <a:pt x="385" y="238"/>
                  </a:cubicBezTo>
                  <a:cubicBezTo>
                    <a:pt x="345" y="278"/>
                    <a:pt x="299" y="319"/>
                    <a:pt x="264" y="364"/>
                  </a:cubicBezTo>
                  <a:cubicBezTo>
                    <a:pt x="228" y="410"/>
                    <a:pt x="193" y="455"/>
                    <a:pt x="163" y="506"/>
                  </a:cubicBezTo>
                  <a:cubicBezTo>
                    <a:pt x="137" y="552"/>
                    <a:pt x="112" y="597"/>
                    <a:pt x="87" y="648"/>
                  </a:cubicBezTo>
                  <a:cubicBezTo>
                    <a:pt x="67" y="693"/>
                    <a:pt x="51" y="739"/>
                    <a:pt x="36" y="774"/>
                  </a:cubicBezTo>
                  <a:cubicBezTo>
                    <a:pt x="26" y="814"/>
                    <a:pt x="16" y="850"/>
                    <a:pt x="6" y="870"/>
                  </a:cubicBezTo>
                  <a:cubicBezTo>
                    <a:pt x="1" y="890"/>
                    <a:pt x="1" y="911"/>
                    <a:pt x="1" y="911"/>
                  </a:cubicBezTo>
                  <a:cubicBezTo>
                    <a:pt x="1" y="911"/>
                    <a:pt x="11" y="921"/>
                    <a:pt x="31" y="931"/>
                  </a:cubicBezTo>
                  <a:cubicBezTo>
                    <a:pt x="56" y="951"/>
                    <a:pt x="87" y="971"/>
                    <a:pt x="112" y="986"/>
                  </a:cubicBezTo>
                  <a:cubicBezTo>
                    <a:pt x="147" y="1007"/>
                    <a:pt x="188" y="1032"/>
                    <a:pt x="233" y="1047"/>
                  </a:cubicBezTo>
                  <a:cubicBezTo>
                    <a:pt x="284" y="1072"/>
                    <a:pt x="335" y="1093"/>
                    <a:pt x="385" y="1108"/>
                  </a:cubicBezTo>
                  <a:cubicBezTo>
                    <a:pt x="441" y="1128"/>
                    <a:pt x="496" y="1143"/>
                    <a:pt x="552" y="1153"/>
                  </a:cubicBezTo>
                  <a:cubicBezTo>
                    <a:pt x="608" y="1163"/>
                    <a:pt x="668" y="1168"/>
                    <a:pt x="724" y="1168"/>
                  </a:cubicBezTo>
                  <a:cubicBezTo>
                    <a:pt x="962" y="1168"/>
                    <a:pt x="1194" y="1088"/>
                    <a:pt x="1371" y="931"/>
                  </a:cubicBezTo>
                  <a:cubicBezTo>
                    <a:pt x="1417" y="895"/>
                    <a:pt x="1457" y="850"/>
                    <a:pt x="1493" y="804"/>
                  </a:cubicBezTo>
                  <a:cubicBezTo>
                    <a:pt x="1533" y="764"/>
                    <a:pt x="1563" y="713"/>
                    <a:pt x="1594" y="668"/>
                  </a:cubicBezTo>
                  <a:cubicBezTo>
                    <a:pt x="1624" y="622"/>
                    <a:pt x="1649" y="572"/>
                    <a:pt x="1670" y="526"/>
                  </a:cubicBezTo>
                  <a:cubicBezTo>
                    <a:pt x="1690" y="481"/>
                    <a:pt x="1705" y="440"/>
                    <a:pt x="1720" y="395"/>
                  </a:cubicBezTo>
                  <a:cubicBezTo>
                    <a:pt x="1735" y="364"/>
                    <a:pt x="1740" y="329"/>
                    <a:pt x="1751" y="299"/>
                  </a:cubicBezTo>
                  <a:cubicBezTo>
                    <a:pt x="1756" y="278"/>
                    <a:pt x="1761" y="263"/>
                    <a:pt x="1761" y="263"/>
                  </a:cubicBezTo>
                  <a:cubicBezTo>
                    <a:pt x="1761" y="263"/>
                    <a:pt x="1746" y="253"/>
                    <a:pt x="1730" y="238"/>
                  </a:cubicBezTo>
                  <a:cubicBezTo>
                    <a:pt x="1710" y="228"/>
                    <a:pt x="1680" y="203"/>
                    <a:pt x="1644" y="187"/>
                  </a:cubicBezTo>
                  <a:cubicBezTo>
                    <a:pt x="1614" y="167"/>
                    <a:pt x="1569" y="142"/>
                    <a:pt x="1523" y="122"/>
                  </a:cubicBezTo>
                  <a:cubicBezTo>
                    <a:pt x="1472" y="96"/>
                    <a:pt x="1422" y="76"/>
                    <a:pt x="1371" y="61"/>
                  </a:cubicBezTo>
                  <a:cubicBezTo>
                    <a:pt x="1321" y="41"/>
                    <a:pt x="1265" y="26"/>
                    <a:pt x="1204" y="15"/>
                  </a:cubicBezTo>
                  <a:cubicBezTo>
                    <a:pt x="1149" y="5"/>
                    <a:pt x="1093" y="0"/>
                    <a:pt x="10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3883;p50"/>
            <p:cNvSpPr/>
            <p:nvPr/>
          </p:nvSpPr>
          <p:spPr>
            <a:xfrm>
              <a:off x="2082818" y="-1444986"/>
              <a:ext cx="636187" cy="628847"/>
            </a:xfrm>
            <a:custGeom>
              <a:avLst/>
              <a:gdLst/>
              <a:ahLst/>
              <a:cxnLst/>
              <a:rect l="l" t="t" r="r" b="b"/>
              <a:pathLst>
                <a:path w="1907" h="1885" extrusionOk="0">
                  <a:moveTo>
                    <a:pt x="1861" y="1"/>
                  </a:moveTo>
                  <a:cubicBezTo>
                    <a:pt x="1858" y="1"/>
                    <a:pt x="1854" y="1"/>
                    <a:pt x="1850" y="3"/>
                  </a:cubicBezTo>
                  <a:lnTo>
                    <a:pt x="1850" y="8"/>
                  </a:lnTo>
                  <a:lnTo>
                    <a:pt x="1107" y="250"/>
                  </a:lnTo>
                  <a:cubicBezTo>
                    <a:pt x="1016" y="281"/>
                    <a:pt x="601" y="352"/>
                    <a:pt x="561" y="453"/>
                  </a:cubicBezTo>
                  <a:lnTo>
                    <a:pt x="10" y="1843"/>
                  </a:lnTo>
                  <a:cubicBezTo>
                    <a:pt x="0" y="1868"/>
                    <a:pt x="22" y="1885"/>
                    <a:pt x="44" y="1885"/>
                  </a:cubicBezTo>
                  <a:cubicBezTo>
                    <a:pt x="59" y="1885"/>
                    <a:pt x="74" y="1877"/>
                    <a:pt x="80" y="1859"/>
                  </a:cubicBezTo>
                  <a:lnTo>
                    <a:pt x="621" y="488"/>
                  </a:lnTo>
                  <a:cubicBezTo>
                    <a:pt x="622" y="488"/>
                    <a:pt x="622" y="487"/>
                    <a:pt x="622" y="486"/>
                  </a:cubicBezTo>
                  <a:lnTo>
                    <a:pt x="622" y="486"/>
                  </a:lnTo>
                  <a:lnTo>
                    <a:pt x="743" y="448"/>
                  </a:lnTo>
                  <a:lnTo>
                    <a:pt x="1183" y="301"/>
                  </a:lnTo>
                  <a:lnTo>
                    <a:pt x="1866" y="73"/>
                  </a:lnTo>
                  <a:cubicBezTo>
                    <a:pt x="1907" y="60"/>
                    <a:pt x="1894" y="1"/>
                    <a:pt x="1861" y="1"/>
                  </a:cubicBezTo>
                  <a:close/>
                </a:path>
              </a:pathLst>
            </a:custGeom>
            <a:solidFill>
              <a:srgbClr val="A62F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3884;p50"/>
            <p:cNvSpPr/>
            <p:nvPr/>
          </p:nvSpPr>
          <p:spPr>
            <a:xfrm>
              <a:off x="1594755" y="-1673839"/>
              <a:ext cx="390319" cy="589148"/>
            </a:xfrm>
            <a:custGeom>
              <a:avLst/>
              <a:gdLst/>
              <a:ahLst/>
              <a:cxnLst/>
              <a:rect l="l" t="t" r="r" b="b"/>
              <a:pathLst>
                <a:path w="1170" h="1766" extrusionOk="0">
                  <a:moveTo>
                    <a:pt x="911" y="1"/>
                  </a:moveTo>
                  <a:cubicBezTo>
                    <a:pt x="911" y="1"/>
                    <a:pt x="891" y="6"/>
                    <a:pt x="871" y="16"/>
                  </a:cubicBezTo>
                  <a:cubicBezTo>
                    <a:pt x="850" y="21"/>
                    <a:pt x="810" y="31"/>
                    <a:pt x="775" y="41"/>
                  </a:cubicBezTo>
                  <a:cubicBezTo>
                    <a:pt x="739" y="57"/>
                    <a:pt x="694" y="72"/>
                    <a:pt x="648" y="92"/>
                  </a:cubicBezTo>
                  <a:cubicBezTo>
                    <a:pt x="598" y="117"/>
                    <a:pt x="552" y="143"/>
                    <a:pt x="507" y="168"/>
                  </a:cubicBezTo>
                  <a:cubicBezTo>
                    <a:pt x="456" y="198"/>
                    <a:pt x="411" y="234"/>
                    <a:pt x="365" y="269"/>
                  </a:cubicBezTo>
                  <a:cubicBezTo>
                    <a:pt x="319" y="309"/>
                    <a:pt x="279" y="350"/>
                    <a:pt x="239" y="390"/>
                  </a:cubicBezTo>
                  <a:cubicBezTo>
                    <a:pt x="163" y="481"/>
                    <a:pt x="102" y="582"/>
                    <a:pt x="62" y="694"/>
                  </a:cubicBezTo>
                  <a:cubicBezTo>
                    <a:pt x="21" y="805"/>
                    <a:pt x="1" y="921"/>
                    <a:pt x="1" y="1038"/>
                  </a:cubicBezTo>
                  <a:cubicBezTo>
                    <a:pt x="1" y="1098"/>
                    <a:pt x="6" y="1154"/>
                    <a:pt x="21" y="1215"/>
                  </a:cubicBezTo>
                  <a:cubicBezTo>
                    <a:pt x="31" y="1270"/>
                    <a:pt x="41" y="1326"/>
                    <a:pt x="62" y="1376"/>
                  </a:cubicBezTo>
                  <a:cubicBezTo>
                    <a:pt x="77" y="1427"/>
                    <a:pt x="102" y="1478"/>
                    <a:pt x="122" y="1528"/>
                  </a:cubicBezTo>
                  <a:cubicBezTo>
                    <a:pt x="142" y="1574"/>
                    <a:pt x="168" y="1619"/>
                    <a:pt x="188" y="1650"/>
                  </a:cubicBezTo>
                  <a:cubicBezTo>
                    <a:pt x="203" y="1685"/>
                    <a:pt x="228" y="1715"/>
                    <a:pt x="244" y="1735"/>
                  </a:cubicBezTo>
                  <a:cubicBezTo>
                    <a:pt x="254" y="1756"/>
                    <a:pt x="264" y="1766"/>
                    <a:pt x="264" y="1766"/>
                  </a:cubicBezTo>
                  <a:cubicBezTo>
                    <a:pt x="264" y="1766"/>
                    <a:pt x="279" y="1761"/>
                    <a:pt x="299" y="1756"/>
                  </a:cubicBezTo>
                  <a:cubicBezTo>
                    <a:pt x="325" y="1751"/>
                    <a:pt x="360" y="1741"/>
                    <a:pt x="395" y="1725"/>
                  </a:cubicBezTo>
                  <a:cubicBezTo>
                    <a:pt x="431" y="1715"/>
                    <a:pt x="476" y="1700"/>
                    <a:pt x="522" y="1675"/>
                  </a:cubicBezTo>
                  <a:cubicBezTo>
                    <a:pt x="572" y="1655"/>
                    <a:pt x="618" y="1629"/>
                    <a:pt x="663" y="1599"/>
                  </a:cubicBezTo>
                  <a:cubicBezTo>
                    <a:pt x="714" y="1569"/>
                    <a:pt x="759" y="1538"/>
                    <a:pt x="805" y="1503"/>
                  </a:cubicBezTo>
                  <a:cubicBezTo>
                    <a:pt x="850" y="1462"/>
                    <a:pt x="891" y="1422"/>
                    <a:pt x="931" y="1376"/>
                  </a:cubicBezTo>
                  <a:cubicBezTo>
                    <a:pt x="1007" y="1285"/>
                    <a:pt x="1068" y="1184"/>
                    <a:pt x="1108" y="1073"/>
                  </a:cubicBezTo>
                  <a:cubicBezTo>
                    <a:pt x="1149" y="962"/>
                    <a:pt x="1169" y="845"/>
                    <a:pt x="1164" y="729"/>
                  </a:cubicBezTo>
                  <a:cubicBezTo>
                    <a:pt x="1164" y="668"/>
                    <a:pt x="1159" y="613"/>
                    <a:pt x="1149" y="552"/>
                  </a:cubicBezTo>
                  <a:cubicBezTo>
                    <a:pt x="1139" y="497"/>
                    <a:pt x="1124" y="441"/>
                    <a:pt x="1108" y="385"/>
                  </a:cubicBezTo>
                  <a:cubicBezTo>
                    <a:pt x="1088" y="335"/>
                    <a:pt x="1068" y="284"/>
                    <a:pt x="1048" y="239"/>
                  </a:cubicBezTo>
                  <a:cubicBezTo>
                    <a:pt x="1033" y="193"/>
                    <a:pt x="1002" y="148"/>
                    <a:pt x="987" y="117"/>
                  </a:cubicBezTo>
                  <a:cubicBezTo>
                    <a:pt x="967" y="82"/>
                    <a:pt x="947" y="51"/>
                    <a:pt x="931" y="31"/>
                  </a:cubicBezTo>
                  <a:cubicBezTo>
                    <a:pt x="916" y="16"/>
                    <a:pt x="911" y="1"/>
                    <a:pt x="9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3885;p50"/>
            <p:cNvSpPr/>
            <p:nvPr/>
          </p:nvSpPr>
          <p:spPr>
            <a:xfrm>
              <a:off x="1897001" y="-1977419"/>
              <a:ext cx="587480" cy="389985"/>
            </a:xfrm>
            <a:custGeom>
              <a:avLst/>
              <a:gdLst/>
              <a:ahLst/>
              <a:cxnLst/>
              <a:rect l="l" t="t" r="r" b="b"/>
              <a:pathLst>
                <a:path w="1761" h="1169" extrusionOk="0">
                  <a:moveTo>
                    <a:pt x="1032" y="1"/>
                  </a:moveTo>
                  <a:cubicBezTo>
                    <a:pt x="794" y="1"/>
                    <a:pt x="567" y="87"/>
                    <a:pt x="384" y="243"/>
                  </a:cubicBezTo>
                  <a:cubicBezTo>
                    <a:pt x="344" y="279"/>
                    <a:pt x="298" y="319"/>
                    <a:pt x="263" y="370"/>
                  </a:cubicBezTo>
                  <a:cubicBezTo>
                    <a:pt x="228" y="410"/>
                    <a:pt x="192" y="456"/>
                    <a:pt x="162" y="506"/>
                  </a:cubicBezTo>
                  <a:cubicBezTo>
                    <a:pt x="137" y="552"/>
                    <a:pt x="111" y="602"/>
                    <a:pt x="86" y="648"/>
                  </a:cubicBezTo>
                  <a:cubicBezTo>
                    <a:pt x="66" y="693"/>
                    <a:pt x="51" y="739"/>
                    <a:pt x="36" y="774"/>
                  </a:cubicBezTo>
                  <a:cubicBezTo>
                    <a:pt x="25" y="810"/>
                    <a:pt x="15" y="850"/>
                    <a:pt x="10" y="870"/>
                  </a:cubicBezTo>
                  <a:cubicBezTo>
                    <a:pt x="0" y="891"/>
                    <a:pt x="5" y="911"/>
                    <a:pt x="5" y="911"/>
                  </a:cubicBezTo>
                  <a:lnTo>
                    <a:pt x="36" y="936"/>
                  </a:lnTo>
                  <a:cubicBezTo>
                    <a:pt x="51" y="946"/>
                    <a:pt x="81" y="972"/>
                    <a:pt x="116" y="987"/>
                  </a:cubicBezTo>
                  <a:cubicBezTo>
                    <a:pt x="152" y="1007"/>
                    <a:pt x="192" y="1032"/>
                    <a:pt x="238" y="1053"/>
                  </a:cubicBezTo>
                  <a:cubicBezTo>
                    <a:pt x="288" y="1073"/>
                    <a:pt x="339" y="1093"/>
                    <a:pt x="390" y="1113"/>
                  </a:cubicBezTo>
                  <a:cubicBezTo>
                    <a:pt x="496" y="1149"/>
                    <a:pt x="612" y="1169"/>
                    <a:pt x="728" y="1169"/>
                  </a:cubicBezTo>
                  <a:cubicBezTo>
                    <a:pt x="845" y="1169"/>
                    <a:pt x="966" y="1154"/>
                    <a:pt x="1072" y="1113"/>
                  </a:cubicBezTo>
                  <a:cubicBezTo>
                    <a:pt x="1183" y="1073"/>
                    <a:pt x="1285" y="1012"/>
                    <a:pt x="1376" y="936"/>
                  </a:cubicBezTo>
                  <a:cubicBezTo>
                    <a:pt x="1421" y="896"/>
                    <a:pt x="1462" y="855"/>
                    <a:pt x="1497" y="810"/>
                  </a:cubicBezTo>
                  <a:cubicBezTo>
                    <a:pt x="1532" y="764"/>
                    <a:pt x="1568" y="719"/>
                    <a:pt x="1598" y="668"/>
                  </a:cubicBezTo>
                  <a:cubicBezTo>
                    <a:pt x="1629" y="623"/>
                    <a:pt x="1654" y="577"/>
                    <a:pt x="1674" y="527"/>
                  </a:cubicBezTo>
                  <a:cubicBezTo>
                    <a:pt x="1694" y="481"/>
                    <a:pt x="1709" y="436"/>
                    <a:pt x="1725" y="395"/>
                  </a:cubicBezTo>
                  <a:cubicBezTo>
                    <a:pt x="1735" y="365"/>
                    <a:pt x="1745" y="334"/>
                    <a:pt x="1755" y="304"/>
                  </a:cubicBezTo>
                  <a:cubicBezTo>
                    <a:pt x="1760" y="279"/>
                    <a:pt x="1760" y="264"/>
                    <a:pt x="1760" y="264"/>
                  </a:cubicBezTo>
                  <a:cubicBezTo>
                    <a:pt x="1760" y="264"/>
                    <a:pt x="1750" y="253"/>
                    <a:pt x="1730" y="243"/>
                  </a:cubicBezTo>
                  <a:cubicBezTo>
                    <a:pt x="1709" y="228"/>
                    <a:pt x="1684" y="208"/>
                    <a:pt x="1649" y="188"/>
                  </a:cubicBezTo>
                  <a:cubicBezTo>
                    <a:pt x="1613" y="168"/>
                    <a:pt x="1573" y="142"/>
                    <a:pt x="1522" y="127"/>
                  </a:cubicBezTo>
                  <a:cubicBezTo>
                    <a:pt x="1472" y="102"/>
                    <a:pt x="1426" y="82"/>
                    <a:pt x="1371" y="61"/>
                  </a:cubicBezTo>
                  <a:cubicBezTo>
                    <a:pt x="1320" y="41"/>
                    <a:pt x="1264" y="31"/>
                    <a:pt x="1204" y="21"/>
                  </a:cubicBezTo>
                  <a:cubicBezTo>
                    <a:pt x="1148" y="11"/>
                    <a:pt x="1092" y="6"/>
                    <a:pt x="10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3886;p50"/>
            <p:cNvSpPr/>
            <p:nvPr/>
          </p:nvSpPr>
          <p:spPr>
            <a:xfrm>
              <a:off x="1708180" y="-1817956"/>
              <a:ext cx="638188" cy="628180"/>
            </a:xfrm>
            <a:custGeom>
              <a:avLst/>
              <a:gdLst/>
              <a:ahLst/>
              <a:cxnLst/>
              <a:rect l="l" t="t" r="r" b="b"/>
              <a:pathLst>
                <a:path w="1913" h="1883" extrusionOk="0">
                  <a:moveTo>
                    <a:pt x="1863" y="1"/>
                  </a:moveTo>
                  <a:cubicBezTo>
                    <a:pt x="1859" y="1"/>
                    <a:pt x="1855" y="2"/>
                    <a:pt x="1851" y="3"/>
                  </a:cubicBezTo>
                  <a:lnTo>
                    <a:pt x="1107" y="251"/>
                  </a:lnTo>
                  <a:cubicBezTo>
                    <a:pt x="1016" y="281"/>
                    <a:pt x="602" y="347"/>
                    <a:pt x="561" y="448"/>
                  </a:cubicBezTo>
                  <a:lnTo>
                    <a:pt x="10" y="1839"/>
                  </a:lnTo>
                  <a:cubicBezTo>
                    <a:pt x="1" y="1866"/>
                    <a:pt x="23" y="1882"/>
                    <a:pt x="45" y="1882"/>
                  </a:cubicBezTo>
                  <a:cubicBezTo>
                    <a:pt x="60" y="1882"/>
                    <a:pt x="75" y="1875"/>
                    <a:pt x="81" y="1859"/>
                  </a:cubicBezTo>
                  <a:cubicBezTo>
                    <a:pt x="263" y="1399"/>
                    <a:pt x="445" y="944"/>
                    <a:pt x="622" y="489"/>
                  </a:cubicBezTo>
                  <a:lnTo>
                    <a:pt x="748" y="443"/>
                  </a:lnTo>
                  <a:lnTo>
                    <a:pt x="1183" y="301"/>
                  </a:lnTo>
                  <a:lnTo>
                    <a:pt x="1871" y="74"/>
                  </a:lnTo>
                  <a:cubicBezTo>
                    <a:pt x="1912" y="60"/>
                    <a:pt x="1899" y="1"/>
                    <a:pt x="1863" y="1"/>
                  </a:cubicBezTo>
                  <a:close/>
                </a:path>
              </a:pathLst>
            </a:custGeom>
            <a:solidFill>
              <a:srgbClr val="A62F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3887;p50"/>
            <p:cNvSpPr/>
            <p:nvPr/>
          </p:nvSpPr>
          <p:spPr>
            <a:xfrm>
              <a:off x="1218782" y="-2046475"/>
              <a:ext cx="391653" cy="587480"/>
            </a:xfrm>
            <a:custGeom>
              <a:avLst/>
              <a:gdLst/>
              <a:ahLst/>
              <a:cxnLst/>
              <a:rect l="l" t="t" r="r" b="b"/>
              <a:pathLst>
                <a:path w="1174" h="1761" extrusionOk="0">
                  <a:moveTo>
                    <a:pt x="915" y="0"/>
                  </a:moveTo>
                  <a:lnTo>
                    <a:pt x="870" y="5"/>
                  </a:lnTo>
                  <a:cubicBezTo>
                    <a:pt x="850" y="15"/>
                    <a:pt x="809" y="21"/>
                    <a:pt x="779" y="36"/>
                  </a:cubicBezTo>
                  <a:cubicBezTo>
                    <a:pt x="744" y="51"/>
                    <a:pt x="693" y="66"/>
                    <a:pt x="653" y="86"/>
                  </a:cubicBezTo>
                  <a:cubicBezTo>
                    <a:pt x="602" y="112"/>
                    <a:pt x="551" y="137"/>
                    <a:pt x="506" y="162"/>
                  </a:cubicBezTo>
                  <a:cubicBezTo>
                    <a:pt x="460" y="192"/>
                    <a:pt x="415" y="228"/>
                    <a:pt x="369" y="263"/>
                  </a:cubicBezTo>
                  <a:cubicBezTo>
                    <a:pt x="324" y="299"/>
                    <a:pt x="278" y="339"/>
                    <a:pt x="243" y="385"/>
                  </a:cubicBezTo>
                  <a:cubicBezTo>
                    <a:pt x="167" y="476"/>
                    <a:pt x="106" y="577"/>
                    <a:pt x="66" y="688"/>
                  </a:cubicBezTo>
                  <a:cubicBezTo>
                    <a:pt x="25" y="794"/>
                    <a:pt x="0" y="916"/>
                    <a:pt x="5" y="1032"/>
                  </a:cubicBezTo>
                  <a:cubicBezTo>
                    <a:pt x="5" y="1088"/>
                    <a:pt x="10" y="1148"/>
                    <a:pt x="20" y="1204"/>
                  </a:cubicBezTo>
                  <a:cubicBezTo>
                    <a:pt x="30" y="1260"/>
                    <a:pt x="46" y="1315"/>
                    <a:pt x="61" y="1371"/>
                  </a:cubicBezTo>
                  <a:cubicBezTo>
                    <a:pt x="81" y="1421"/>
                    <a:pt x="101" y="1472"/>
                    <a:pt x="127" y="1522"/>
                  </a:cubicBezTo>
                  <a:cubicBezTo>
                    <a:pt x="142" y="1568"/>
                    <a:pt x="172" y="1608"/>
                    <a:pt x="187" y="1644"/>
                  </a:cubicBezTo>
                  <a:cubicBezTo>
                    <a:pt x="207" y="1679"/>
                    <a:pt x="228" y="1710"/>
                    <a:pt x="243" y="1725"/>
                  </a:cubicBezTo>
                  <a:cubicBezTo>
                    <a:pt x="258" y="1745"/>
                    <a:pt x="268" y="1760"/>
                    <a:pt x="268" y="1760"/>
                  </a:cubicBezTo>
                  <a:cubicBezTo>
                    <a:pt x="268" y="1760"/>
                    <a:pt x="283" y="1755"/>
                    <a:pt x="304" y="1750"/>
                  </a:cubicBezTo>
                  <a:cubicBezTo>
                    <a:pt x="324" y="1740"/>
                    <a:pt x="359" y="1735"/>
                    <a:pt x="400" y="1720"/>
                  </a:cubicBezTo>
                  <a:cubicBezTo>
                    <a:pt x="435" y="1705"/>
                    <a:pt x="481" y="1689"/>
                    <a:pt x="526" y="1669"/>
                  </a:cubicBezTo>
                  <a:cubicBezTo>
                    <a:pt x="577" y="1649"/>
                    <a:pt x="622" y="1624"/>
                    <a:pt x="668" y="1593"/>
                  </a:cubicBezTo>
                  <a:cubicBezTo>
                    <a:pt x="718" y="1563"/>
                    <a:pt x="764" y="1533"/>
                    <a:pt x="809" y="1492"/>
                  </a:cubicBezTo>
                  <a:cubicBezTo>
                    <a:pt x="855" y="1457"/>
                    <a:pt x="895" y="1416"/>
                    <a:pt x="936" y="1371"/>
                  </a:cubicBezTo>
                  <a:cubicBezTo>
                    <a:pt x="1012" y="1285"/>
                    <a:pt x="1072" y="1179"/>
                    <a:pt x="1113" y="1067"/>
                  </a:cubicBezTo>
                  <a:cubicBezTo>
                    <a:pt x="1153" y="961"/>
                    <a:pt x="1173" y="840"/>
                    <a:pt x="1173" y="723"/>
                  </a:cubicBezTo>
                  <a:cubicBezTo>
                    <a:pt x="1168" y="668"/>
                    <a:pt x="1163" y="607"/>
                    <a:pt x="1153" y="552"/>
                  </a:cubicBezTo>
                  <a:cubicBezTo>
                    <a:pt x="1143" y="496"/>
                    <a:pt x="1128" y="440"/>
                    <a:pt x="1113" y="385"/>
                  </a:cubicBezTo>
                  <a:cubicBezTo>
                    <a:pt x="1098" y="334"/>
                    <a:pt x="1077" y="283"/>
                    <a:pt x="1052" y="233"/>
                  </a:cubicBezTo>
                  <a:cubicBezTo>
                    <a:pt x="1037" y="187"/>
                    <a:pt x="1007" y="147"/>
                    <a:pt x="991" y="112"/>
                  </a:cubicBezTo>
                  <a:cubicBezTo>
                    <a:pt x="971" y="76"/>
                    <a:pt x="951" y="51"/>
                    <a:pt x="936" y="31"/>
                  </a:cubicBezTo>
                  <a:cubicBezTo>
                    <a:pt x="921" y="10"/>
                    <a:pt x="915" y="0"/>
                    <a:pt x="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3888;p50"/>
            <p:cNvSpPr/>
            <p:nvPr/>
          </p:nvSpPr>
          <p:spPr>
            <a:xfrm>
              <a:off x="1524030" y="-2350389"/>
              <a:ext cx="585812" cy="390319"/>
            </a:xfrm>
            <a:custGeom>
              <a:avLst/>
              <a:gdLst/>
              <a:ahLst/>
              <a:cxnLst/>
              <a:rect l="l" t="t" r="r" b="b"/>
              <a:pathLst>
                <a:path w="1756" h="1170" extrusionOk="0">
                  <a:moveTo>
                    <a:pt x="1032" y="1"/>
                  </a:moveTo>
                  <a:cubicBezTo>
                    <a:pt x="916" y="1"/>
                    <a:pt x="794" y="21"/>
                    <a:pt x="688" y="62"/>
                  </a:cubicBezTo>
                  <a:cubicBezTo>
                    <a:pt x="577" y="102"/>
                    <a:pt x="476" y="163"/>
                    <a:pt x="385" y="239"/>
                  </a:cubicBezTo>
                  <a:cubicBezTo>
                    <a:pt x="339" y="274"/>
                    <a:pt x="299" y="320"/>
                    <a:pt x="263" y="365"/>
                  </a:cubicBezTo>
                  <a:cubicBezTo>
                    <a:pt x="228" y="411"/>
                    <a:pt x="193" y="456"/>
                    <a:pt x="162" y="502"/>
                  </a:cubicBezTo>
                  <a:cubicBezTo>
                    <a:pt x="132" y="547"/>
                    <a:pt x="107" y="598"/>
                    <a:pt x="86" y="643"/>
                  </a:cubicBezTo>
                  <a:cubicBezTo>
                    <a:pt x="66" y="689"/>
                    <a:pt x="51" y="739"/>
                    <a:pt x="36" y="770"/>
                  </a:cubicBezTo>
                  <a:cubicBezTo>
                    <a:pt x="21" y="805"/>
                    <a:pt x="16" y="846"/>
                    <a:pt x="6" y="866"/>
                  </a:cubicBezTo>
                  <a:cubicBezTo>
                    <a:pt x="0" y="886"/>
                    <a:pt x="0" y="911"/>
                    <a:pt x="0" y="911"/>
                  </a:cubicBezTo>
                  <a:cubicBezTo>
                    <a:pt x="0" y="911"/>
                    <a:pt x="11" y="916"/>
                    <a:pt x="31" y="932"/>
                  </a:cubicBezTo>
                  <a:cubicBezTo>
                    <a:pt x="46" y="947"/>
                    <a:pt x="76" y="967"/>
                    <a:pt x="112" y="987"/>
                  </a:cubicBezTo>
                  <a:cubicBezTo>
                    <a:pt x="152" y="1007"/>
                    <a:pt x="193" y="1028"/>
                    <a:pt x="233" y="1048"/>
                  </a:cubicBezTo>
                  <a:cubicBezTo>
                    <a:pt x="284" y="1073"/>
                    <a:pt x="334" y="1093"/>
                    <a:pt x="385" y="1109"/>
                  </a:cubicBezTo>
                  <a:cubicBezTo>
                    <a:pt x="440" y="1124"/>
                    <a:pt x="491" y="1139"/>
                    <a:pt x="552" y="1149"/>
                  </a:cubicBezTo>
                  <a:cubicBezTo>
                    <a:pt x="607" y="1159"/>
                    <a:pt x="668" y="1164"/>
                    <a:pt x="724" y="1169"/>
                  </a:cubicBezTo>
                  <a:cubicBezTo>
                    <a:pt x="840" y="1169"/>
                    <a:pt x="961" y="1149"/>
                    <a:pt x="1068" y="1109"/>
                  </a:cubicBezTo>
                  <a:cubicBezTo>
                    <a:pt x="1179" y="1068"/>
                    <a:pt x="1280" y="1007"/>
                    <a:pt x="1371" y="932"/>
                  </a:cubicBezTo>
                  <a:cubicBezTo>
                    <a:pt x="1416" y="891"/>
                    <a:pt x="1457" y="851"/>
                    <a:pt x="1492" y="805"/>
                  </a:cubicBezTo>
                  <a:cubicBezTo>
                    <a:pt x="1528" y="760"/>
                    <a:pt x="1563" y="714"/>
                    <a:pt x="1593" y="669"/>
                  </a:cubicBezTo>
                  <a:cubicBezTo>
                    <a:pt x="1619" y="618"/>
                    <a:pt x="1644" y="572"/>
                    <a:pt x="1669" y="522"/>
                  </a:cubicBezTo>
                  <a:cubicBezTo>
                    <a:pt x="1690" y="476"/>
                    <a:pt x="1705" y="431"/>
                    <a:pt x="1720" y="395"/>
                  </a:cubicBezTo>
                  <a:cubicBezTo>
                    <a:pt x="1730" y="365"/>
                    <a:pt x="1740" y="330"/>
                    <a:pt x="1750" y="299"/>
                  </a:cubicBezTo>
                  <a:cubicBezTo>
                    <a:pt x="1755" y="274"/>
                    <a:pt x="1755" y="264"/>
                    <a:pt x="1755" y="264"/>
                  </a:cubicBezTo>
                  <a:lnTo>
                    <a:pt x="1725" y="239"/>
                  </a:lnTo>
                  <a:cubicBezTo>
                    <a:pt x="1710" y="229"/>
                    <a:pt x="1679" y="203"/>
                    <a:pt x="1644" y="183"/>
                  </a:cubicBezTo>
                  <a:cubicBezTo>
                    <a:pt x="1609" y="168"/>
                    <a:pt x="1568" y="138"/>
                    <a:pt x="1523" y="117"/>
                  </a:cubicBezTo>
                  <a:cubicBezTo>
                    <a:pt x="1472" y="97"/>
                    <a:pt x="1422" y="77"/>
                    <a:pt x="1371" y="57"/>
                  </a:cubicBezTo>
                  <a:cubicBezTo>
                    <a:pt x="1315" y="41"/>
                    <a:pt x="1260" y="26"/>
                    <a:pt x="1204" y="16"/>
                  </a:cubicBezTo>
                  <a:cubicBezTo>
                    <a:pt x="1148" y="6"/>
                    <a:pt x="1088" y="1"/>
                    <a:pt x="10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3889;p50"/>
            <p:cNvSpPr/>
            <p:nvPr/>
          </p:nvSpPr>
          <p:spPr>
            <a:xfrm>
              <a:off x="1334209" y="-2192260"/>
              <a:ext cx="637521" cy="628514"/>
            </a:xfrm>
            <a:custGeom>
              <a:avLst/>
              <a:gdLst/>
              <a:ahLst/>
              <a:cxnLst/>
              <a:rect l="l" t="t" r="r" b="b"/>
              <a:pathLst>
                <a:path w="1911" h="1884" extrusionOk="0">
                  <a:moveTo>
                    <a:pt x="1861" y="0"/>
                  </a:moveTo>
                  <a:cubicBezTo>
                    <a:pt x="1857" y="0"/>
                    <a:pt x="1853" y="1"/>
                    <a:pt x="1849" y="2"/>
                  </a:cubicBezTo>
                  <a:lnTo>
                    <a:pt x="1111" y="250"/>
                  </a:lnTo>
                  <a:cubicBezTo>
                    <a:pt x="1020" y="281"/>
                    <a:pt x="605" y="346"/>
                    <a:pt x="564" y="447"/>
                  </a:cubicBezTo>
                  <a:lnTo>
                    <a:pt x="13" y="1838"/>
                  </a:lnTo>
                  <a:cubicBezTo>
                    <a:pt x="1" y="1866"/>
                    <a:pt x="22" y="1884"/>
                    <a:pt x="45" y="1884"/>
                  </a:cubicBezTo>
                  <a:cubicBezTo>
                    <a:pt x="60" y="1884"/>
                    <a:pt x="76" y="1876"/>
                    <a:pt x="84" y="1858"/>
                  </a:cubicBezTo>
                  <a:cubicBezTo>
                    <a:pt x="261" y="1398"/>
                    <a:pt x="443" y="943"/>
                    <a:pt x="625" y="488"/>
                  </a:cubicBezTo>
                  <a:cubicBezTo>
                    <a:pt x="625" y="487"/>
                    <a:pt x="626" y="487"/>
                    <a:pt x="626" y="486"/>
                  </a:cubicBezTo>
                  <a:lnTo>
                    <a:pt x="626" y="486"/>
                  </a:lnTo>
                  <a:lnTo>
                    <a:pt x="746" y="447"/>
                  </a:lnTo>
                  <a:lnTo>
                    <a:pt x="1181" y="301"/>
                  </a:lnTo>
                  <a:lnTo>
                    <a:pt x="1869" y="73"/>
                  </a:lnTo>
                  <a:cubicBezTo>
                    <a:pt x="1910" y="59"/>
                    <a:pt x="1898" y="0"/>
                    <a:pt x="1861" y="0"/>
                  </a:cubicBezTo>
                  <a:close/>
                </a:path>
              </a:pathLst>
            </a:custGeom>
            <a:solidFill>
              <a:srgbClr val="A62F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3890;p50"/>
            <p:cNvSpPr/>
            <p:nvPr/>
          </p:nvSpPr>
          <p:spPr>
            <a:xfrm>
              <a:off x="-144661" y="-249681"/>
              <a:ext cx="1702725" cy="1644010"/>
            </a:xfrm>
            <a:custGeom>
              <a:avLst/>
              <a:gdLst/>
              <a:ahLst/>
              <a:cxnLst/>
              <a:rect l="l" t="t" r="r" b="b"/>
              <a:pathLst>
                <a:path w="5104" h="4928" extrusionOk="0">
                  <a:moveTo>
                    <a:pt x="1" y="0"/>
                  </a:moveTo>
                  <a:cubicBezTo>
                    <a:pt x="1" y="0"/>
                    <a:pt x="233" y="1984"/>
                    <a:pt x="523" y="1984"/>
                  </a:cubicBezTo>
                  <a:cubicBezTo>
                    <a:pt x="536" y="1984"/>
                    <a:pt x="549" y="1981"/>
                    <a:pt x="562" y="1972"/>
                  </a:cubicBezTo>
                  <a:cubicBezTo>
                    <a:pt x="871" y="1785"/>
                    <a:pt x="679" y="1674"/>
                    <a:pt x="896" y="1644"/>
                  </a:cubicBezTo>
                  <a:cubicBezTo>
                    <a:pt x="898" y="1643"/>
                    <a:pt x="900" y="1643"/>
                    <a:pt x="902" y="1643"/>
                  </a:cubicBezTo>
                  <a:cubicBezTo>
                    <a:pt x="1104" y="1643"/>
                    <a:pt x="751" y="3237"/>
                    <a:pt x="1022" y="3237"/>
                  </a:cubicBezTo>
                  <a:cubicBezTo>
                    <a:pt x="1026" y="3237"/>
                    <a:pt x="1029" y="3237"/>
                    <a:pt x="1033" y="3237"/>
                  </a:cubicBezTo>
                  <a:cubicBezTo>
                    <a:pt x="1326" y="3196"/>
                    <a:pt x="1326" y="2756"/>
                    <a:pt x="1574" y="2696"/>
                  </a:cubicBezTo>
                  <a:cubicBezTo>
                    <a:pt x="1578" y="2695"/>
                    <a:pt x="1581" y="2694"/>
                    <a:pt x="1585" y="2694"/>
                  </a:cubicBezTo>
                  <a:cubicBezTo>
                    <a:pt x="1800" y="2694"/>
                    <a:pt x="1540" y="4366"/>
                    <a:pt x="1858" y="4366"/>
                  </a:cubicBezTo>
                  <a:cubicBezTo>
                    <a:pt x="1876" y="4366"/>
                    <a:pt x="1896" y="4360"/>
                    <a:pt x="1918" y="4349"/>
                  </a:cubicBezTo>
                  <a:cubicBezTo>
                    <a:pt x="2327" y="4142"/>
                    <a:pt x="2105" y="3656"/>
                    <a:pt x="2307" y="3581"/>
                  </a:cubicBezTo>
                  <a:cubicBezTo>
                    <a:pt x="2311" y="3579"/>
                    <a:pt x="2316" y="3578"/>
                    <a:pt x="2320" y="3578"/>
                  </a:cubicBezTo>
                  <a:cubicBezTo>
                    <a:pt x="2503" y="3578"/>
                    <a:pt x="2624" y="4927"/>
                    <a:pt x="2955" y="4927"/>
                  </a:cubicBezTo>
                  <a:cubicBezTo>
                    <a:pt x="2976" y="4927"/>
                    <a:pt x="2997" y="4922"/>
                    <a:pt x="3020" y="4911"/>
                  </a:cubicBezTo>
                  <a:cubicBezTo>
                    <a:pt x="3404" y="4713"/>
                    <a:pt x="3238" y="4425"/>
                    <a:pt x="3425" y="4319"/>
                  </a:cubicBezTo>
                  <a:cubicBezTo>
                    <a:pt x="3435" y="4313"/>
                    <a:pt x="3446" y="4310"/>
                    <a:pt x="3457" y="4310"/>
                  </a:cubicBezTo>
                  <a:cubicBezTo>
                    <a:pt x="3588" y="4310"/>
                    <a:pt x="3766" y="4705"/>
                    <a:pt x="4073" y="4705"/>
                  </a:cubicBezTo>
                  <a:cubicBezTo>
                    <a:pt x="4190" y="4705"/>
                    <a:pt x="4327" y="4647"/>
                    <a:pt x="4487" y="4486"/>
                  </a:cubicBezTo>
                  <a:cubicBezTo>
                    <a:pt x="5099" y="3874"/>
                    <a:pt x="4209" y="3611"/>
                    <a:pt x="4315" y="3424"/>
                  </a:cubicBezTo>
                  <a:cubicBezTo>
                    <a:pt x="4421" y="3242"/>
                    <a:pt x="4709" y="3404"/>
                    <a:pt x="4906" y="3019"/>
                  </a:cubicBezTo>
                  <a:cubicBezTo>
                    <a:pt x="5104" y="2635"/>
                    <a:pt x="3511" y="2514"/>
                    <a:pt x="3581" y="2311"/>
                  </a:cubicBezTo>
                  <a:cubicBezTo>
                    <a:pt x="3652" y="2104"/>
                    <a:pt x="4138" y="2331"/>
                    <a:pt x="4350" y="1917"/>
                  </a:cubicBezTo>
                  <a:cubicBezTo>
                    <a:pt x="4563" y="1507"/>
                    <a:pt x="2636" y="1821"/>
                    <a:pt x="2696" y="1573"/>
                  </a:cubicBezTo>
                  <a:cubicBezTo>
                    <a:pt x="2757" y="1325"/>
                    <a:pt x="3202" y="1325"/>
                    <a:pt x="3238" y="1032"/>
                  </a:cubicBezTo>
                  <a:cubicBezTo>
                    <a:pt x="3247" y="941"/>
                    <a:pt x="3094" y="914"/>
                    <a:pt x="2879" y="914"/>
                  </a:cubicBezTo>
                  <a:cubicBezTo>
                    <a:pt x="2576" y="914"/>
                    <a:pt x="2150" y="967"/>
                    <a:pt x="1886" y="967"/>
                  </a:cubicBezTo>
                  <a:cubicBezTo>
                    <a:pt x="1735" y="967"/>
                    <a:pt x="1637" y="950"/>
                    <a:pt x="1645" y="895"/>
                  </a:cubicBezTo>
                  <a:cubicBezTo>
                    <a:pt x="1675" y="673"/>
                    <a:pt x="1786" y="870"/>
                    <a:pt x="1973" y="561"/>
                  </a:cubicBezTo>
                  <a:cubicBezTo>
                    <a:pt x="2165" y="253"/>
                    <a:pt x="1" y="0"/>
                    <a:pt x="1" y="0"/>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3891;p50"/>
            <p:cNvSpPr/>
            <p:nvPr/>
          </p:nvSpPr>
          <p:spPr>
            <a:xfrm>
              <a:off x="-402871" y="-496215"/>
              <a:ext cx="1679372" cy="1665027"/>
            </a:xfrm>
            <a:custGeom>
              <a:avLst/>
              <a:gdLst/>
              <a:ahLst/>
              <a:cxnLst/>
              <a:rect l="l" t="t" r="r" b="b"/>
              <a:pathLst>
                <a:path w="5034" h="4991" extrusionOk="0">
                  <a:moveTo>
                    <a:pt x="66" y="1"/>
                  </a:moveTo>
                  <a:cubicBezTo>
                    <a:pt x="31" y="1"/>
                    <a:pt x="1" y="46"/>
                    <a:pt x="32" y="77"/>
                  </a:cubicBezTo>
                  <a:lnTo>
                    <a:pt x="1346" y="1391"/>
                  </a:lnTo>
                  <a:cubicBezTo>
                    <a:pt x="1331" y="1624"/>
                    <a:pt x="1311" y="1857"/>
                    <a:pt x="1296" y="2094"/>
                  </a:cubicBezTo>
                  <a:cubicBezTo>
                    <a:pt x="1293" y="2122"/>
                    <a:pt x="1314" y="2136"/>
                    <a:pt x="1335" y="2136"/>
                  </a:cubicBezTo>
                  <a:cubicBezTo>
                    <a:pt x="1357" y="2136"/>
                    <a:pt x="1379" y="2122"/>
                    <a:pt x="1382" y="2094"/>
                  </a:cubicBezTo>
                  <a:cubicBezTo>
                    <a:pt x="1397" y="1887"/>
                    <a:pt x="1412" y="1680"/>
                    <a:pt x="1427" y="1472"/>
                  </a:cubicBezTo>
                  <a:lnTo>
                    <a:pt x="2661" y="2701"/>
                  </a:lnTo>
                  <a:cubicBezTo>
                    <a:pt x="2646" y="2934"/>
                    <a:pt x="2626" y="3172"/>
                    <a:pt x="2611" y="3404"/>
                  </a:cubicBezTo>
                  <a:cubicBezTo>
                    <a:pt x="2608" y="3432"/>
                    <a:pt x="2628" y="3446"/>
                    <a:pt x="2650" y="3446"/>
                  </a:cubicBezTo>
                  <a:cubicBezTo>
                    <a:pt x="2671" y="3446"/>
                    <a:pt x="2694" y="3432"/>
                    <a:pt x="2697" y="3404"/>
                  </a:cubicBezTo>
                  <a:cubicBezTo>
                    <a:pt x="2712" y="3197"/>
                    <a:pt x="2727" y="2990"/>
                    <a:pt x="2742" y="2782"/>
                  </a:cubicBezTo>
                  <a:lnTo>
                    <a:pt x="3829" y="3869"/>
                  </a:lnTo>
                  <a:lnTo>
                    <a:pt x="3779" y="4572"/>
                  </a:lnTo>
                  <a:cubicBezTo>
                    <a:pt x="3776" y="4600"/>
                    <a:pt x="3797" y="4614"/>
                    <a:pt x="3818" y="4614"/>
                  </a:cubicBezTo>
                  <a:cubicBezTo>
                    <a:pt x="3840" y="4614"/>
                    <a:pt x="3862" y="4600"/>
                    <a:pt x="3865" y="4572"/>
                  </a:cubicBezTo>
                  <a:lnTo>
                    <a:pt x="3910" y="3950"/>
                  </a:lnTo>
                  <a:lnTo>
                    <a:pt x="4937" y="4977"/>
                  </a:lnTo>
                  <a:cubicBezTo>
                    <a:pt x="4946" y="4986"/>
                    <a:pt x="4957" y="4990"/>
                    <a:pt x="4968" y="4990"/>
                  </a:cubicBezTo>
                  <a:cubicBezTo>
                    <a:pt x="5002" y="4990"/>
                    <a:pt x="5034" y="4947"/>
                    <a:pt x="5003" y="4916"/>
                  </a:cubicBezTo>
                  <a:lnTo>
                    <a:pt x="3976" y="3890"/>
                  </a:lnTo>
                  <a:lnTo>
                    <a:pt x="3986" y="3890"/>
                  </a:lnTo>
                  <a:lnTo>
                    <a:pt x="4219" y="3869"/>
                  </a:lnTo>
                  <a:lnTo>
                    <a:pt x="4608" y="3834"/>
                  </a:lnTo>
                  <a:cubicBezTo>
                    <a:pt x="4662" y="3829"/>
                    <a:pt x="4664" y="3748"/>
                    <a:pt x="4613" y="3748"/>
                  </a:cubicBezTo>
                  <a:cubicBezTo>
                    <a:pt x="4611" y="3748"/>
                    <a:pt x="4610" y="3748"/>
                    <a:pt x="4608" y="3748"/>
                  </a:cubicBezTo>
                  <a:lnTo>
                    <a:pt x="3895" y="3814"/>
                  </a:lnTo>
                  <a:lnTo>
                    <a:pt x="2803" y="2722"/>
                  </a:lnTo>
                  <a:lnTo>
                    <a:pt x="2813" y="2722"/>
                  </a:lnTo>
                  <a:lnTo>
                    <a:pt x="3051" y="2701"/>
                  </a:lnTo>
                  <a:lnTo>
                    <a:pt x="3440" y="2671"/>
                  </a:lnTo>
                  <a:cubicBezTo>
                    <a:pt x="3494" y="2666"/>
                    <a:pt x="3496" y="2585"/>
                    <a:pt x="3445" y="2585"/>
                  </a:cubicBezTo>
                  <a:cubicBezTo>
                    <a:pt x="3443" y="2585"/>
                    <a:pt x="3442" y="2585"/>
                    <a:pt x="3440" y="2585"/>
                  </a:cubicBezTo>
                  <a:lnTo>
                    <a:pt x="2727" y="2641"/>
                  </a:lnTo>
                  <a:lnTo>
                    <a:pt x="1488" y="1402"/>
                  </a:lnTo>
                  <a:lnTo>
                    <a:pt x="1498" y="1402"/>
                  </a:lnTo>
                  <a:lnTo>
                    <a:pt x="1736" y="1381"/>
                  </a:lnTo>
                  <a:lnTo>
                    <a:pt x="2120" y="1351"/>
                  </a:lnTo>
                  <a:cubicBezTo>
                    <a:pt x="2174" y="1346"/>
                    <a:pt x="2176" y="1265"/>
                    <a:pt x="2125" y="1265"/>
                  </a:cubicBezTo>
                  <a:cubicBezTo>
                    <a:pt x="2123" y="1265"/>
                    <a:pt x="2122" y="1265"/>
                    <a:pt x="2120" y="1265"/>
                  </a:cubicBezTo>
                  <a:lnTo>
                    <a:pt x="1412" y="1326"/>
                  </a:lnTo>
                  <a:lnTo>
                    <a:pt x="97" y="16"/>
                  </a:lnTo>
                  <a:cubicBezTo>
                    <a:pt x="88" y="5"/>
                    <a:pt x="76" y="1"/>
                    <a:pt x="66" y="1"/>
                  </a:cubicBezTo>
                  <a:close/>
                </a:path>
              </a:pathLst>
            </a:custGeom>
            <a:solidFill>
              <a:srgbClr val="A62F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3892;p50"/>
            <p:cNvSpPr/>
            <p:nvPr/>
          </p:nvSpPr>
          <p:spPr>
            <a:xfrm>
              <a:off x="-967664" y="-2355059"/>
              <a:ext cx="1548599" cy="1422496"/>
            </a:xfrm>
            <a:custGeom>
              <a:avLst/>
              <a:gdLst/>
              <a:ahLst/>
              <a:cxnLst/>
              <a:rect l="l" t="t" r="r" b="b"/>
              <a:pathLst>
                <a:path w="4642" h="4264" extrusionOk="0">
                  <a:moveTo>
                    <a:pt x="630" y="1"/>
                  </a:moveTo>
                  <a:cubicBezTo>
                    <a:pt x="567" y="1"/>
                    <a:pt x="494" y="35"/>
                    <a:pt x="410" y="121"/>
                  </a:cubicBezTo>
                  <a:cubicBezTo>
                    <a:pt x="0" y="526"/>
                    <a:pt x="759" y="647"/>
                    <a:pt x="865" y="865"/>
                  </a:cubicBezTo>
                  <a:cubicBezTo>
                    <a:pt x="966" y="1087"/>
                    <a:pt x="369" y="1102"/>
                    <a:pt x="400" y="1411"/>
                  </a:cubicBezTo>
                  <a:cubicBezTo>
                    <a:pt x="430" y="1719"/>
                    <a:pt x="1310" y="1456"/>
                    <a:pt x="1376" y="1765"/>
                  </a:cubicBezTo>
                  <a:cubicBezTo>
                    <a:pt x="1436" y="2073"/>
                    <a:pt x="698" y="1937"/>
                    <a:pt x="652" y="2296"/>
                  </a:cubicBezTo>
                  <a:cubicBezTo>
                    <a:pt x="602" y="2650"/>
                    <a:pt x="1649" y="2417"/>
                    <a:pt x="1684" y="2741"/>
                  </a:cubicBezTo>
                  <a:cubicBezTo>
                    <a:pt x="1714" y="3064"/>
                    <a:pt x="754" y="3090"/>
                    <a:pt x="880" y="3479"/>
                  </a:cubicBezTo>
                  <a:cubicBezTo>
                    <a:pt x="908" y="3564"/>
                    <a:pt x="971" y="3596"/>
                    <a:pt x="1056" y="3596"/>
                  </a:cubicBezTo>
                  <a:cubicBezTo>
                    <a:pt x="1303" y="3596"/>
                    <a:pt x="1730" y="3326"/>
                    <a:pt x="1964" y="3326"/>
                  </a:cubicBezTo>
                  <a:cubicBezTo>
                    <a:pt x="2017" y="3326"/>
                    <a:pt x="2060" y="3340"/>
                    <a:pt x="2089" y="3373"/>
                  </a:cubicBezTo>
                  <a:cubicBezTo>
                    <a:pt x="2291" y="3611"/>
                    <a:pt x="1649" y="3798"/>
                    <a:pt x="1608" y="4015"/>
                  </a:cubicBezTo>
                  <a:cubicBezTo>
                    <a:pt x="1582" y="4158"/>
                    <a:pt x="1719" y="4264"/>
                    <a:pt x="1967" y="4264"/>
                  </a:cubicBezTo>
                  <a:cubicBezTo>
                    <a:pt x="2098" y="4264"/>
                    <a:pt x="2258" y="4235"/>
                    <a:pt x="2443" y="4167"/>
                  </a:cubicBezTo>
                  <a:cubicBezTo>
                    <a:pt x="2979" y="3975"/>
                    <a:pt x="3591" y="3302"/>
                    <a:pt x="3591" y="3302"/>
                  </a:cubicBezTo>
                  <a:cubicBezTo>
                    <a:pt x="3591" y="3302"/>
                    <a:pt x="4263" y="2690"/>
                    <a:pt x="4455" y="2154"/>
                  </a:cubicBezTo>
                  <a:cubicBezTo>
                    <a:pt x="4642" y="1647"/>
                    <a:pt x="4534" y="1316"/>
                    <a:pt x="4338" y="1316"/>
                  </a:cubicBezTo>
                  <a:cubicBezTo>
                    <a:pt x="4327" y="1316"/>
                    <a:pt x="4315" y="1318"/>
                    <a:pt x="4304" y="1320"/>
                  </a:cubicBezTo>
                  <a:cubicBezTo>
                    <a:pt x="4116" y="1355"/>
                    <a:pt x="3950" y="1839"/>
                    <a:pt x="3755" y="1839"/>
                  </a:cubicBezTo>
                  <a:cubicBezTo>
                    <a:pt x="3725" y="1839"/>
                    <a:pt x="3694" y="1828"/>
                    <a:pt x="3661" y="1800"/>
                  </a:cubicBezTo>
                  <a:cubicBezTo>
                    <a:pt x="3424" y="1598"/>
                    <a:pt x="4157" y="718"/>
                    <a:pt x="3768" y="592"/>
                  </a:cubicBezTo>
                  <a:cubicBezTo>
                    <a:pt x="3743" y="583"/>
                    <a:pt x="3719" y="579"/>
                    <a:pt x="3697" y="579"/>
                  </a:cubicBezTo>
                  <a:cubicBezTo>
                    <a:pt x="3379" y="579"/>
                    <a:pt x="3334" y="1396"/>
                    <a:pt x="3044" y="1396"/>
                  </a:cubicBezTo>
                  <a:cubicBezTo>
                    <a:pt x="3039" y="1396"/>
                    <a:pt x="3034" y="1396"/>
                    <a:pt x="3029" y="1396"/>
                  </a:cubicBezTo>
                  <a:cubicBezTo>
                    <a:pt x="2713" y="1361"/>
                    <a:pt x="2928" y="362"/>
                    <a:pt x="2608" y="362"/>
                  </a:cubicBezTo>
                  <a:cubicBezTo>
                    <a:pt x="2601" y="362"/>
                    <a:pt x="2593" y="363"/>
                    <a:pt x="2584" y="364"/>
                  </a:cubicBezTo>
                  <a:cubicBezTo>
                    <a:pt x="2239" y="408"/>
                    <a:pt x="2352" y="1091"/>
                    <a:pt x="2088" y="1091"/>
                  </a:cubicBezTo>
                  <a:cubicBezTo>
                    <a:pt x="2077" y="1091"/>
                    <a:pt x="2065" y="1089"/>
                    <a:pt x="2053" y="1087"/>
                  </a:cubicBezTo>
                  <a:cubicBezTo>
                    <a:pt x="1745" y="1021"/>
                    <a:pt x="2008" y="141"/>
                    <a:pt x="1699" y="111"/>
                  </a:cubicBezTo>
                  <a:cubicBezTo>
                    <a:pt x="1692" y="110"/>
                    <a:pt x="1684" y="110"/>
                    <a:pt x="1677" y="110"/>
                  </a:cubicBezTo>
                  <a:cubicBezTo>
                    <a:pt x="1414" y="110"/>
                    <a:pt x="1375" y="589"/>
                    <a:pt x="1203" y="589"/>
                  </a:cubicBezTo>
                  <a:cubicBezTo>
                    <a:pt x="1188" y="589"/>
                    <a:pt x="1171" y="585"/>
                    <a:pt x="1153" y="576"/>
                  </a:cubicBezTo>
                  <a:cubicBezTo>
                    <a:pt x="981" y="492"/>
                    <a:pt x="869" y="1"/>
                    <a:pt x="6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3893;p50"/>
            <p:cNvSpPr/>
            <p:nvPr/>
          </p:nvSpPr>
          <p:spPr>
            <a:xfrm>
              <a:off x="-757493" y="-2238298"/>
              <a:ext cx="1173626" cy="1159948"/>
            </a:xfrm>
            <a:custGeom>
              <a:avLst/>
              <a:gdLst/>
              <a:ahLst/>
              <a:cxnLst/>
              <a:rect l="l" t="t" r="r" b="b"/>
              <a:pathLst>
                <a:path w="3518" h="3477" extrusionOk="0">
                  <a:moveTo>
                    <a:pt x="61" y="1"/>
                  </a:moveTo>
                  <a:cubicBezTo>
                    <a:pt x="30" y="1"/>
                    <a:pt x="0" y="44"/>
                    <a:pt x="27" y="75"/>
                  </a:cubicBezTo>
                  <a:lnTo>
                    <a:pt x="862" y="909"/>
                  </a:lnTo>
                  <a:lnTo>
                    <a:pt x="852" y="909"/>
                  </a:lnTo>
                  <a:lnTo>
                    <a:pt x="614" y="929"/>
                  </a:lnTo>
                  <a:lnTo>
                    <a:pt x="230" y="960"/>
                  </a:lnTo>
                  <a:cubicBezTo>
                    <a:pt x="176" y="965"/>
                    <a:pt x="174" y="1046"/>
                    <a:pt x="225" y="1046"/>
                  </a:cubicBezTo>
                  <a:cubicBezTo>
                    <a:pt x="227" y="1046"/>
                    <a:pt x="228" y="1046"/>
                    <a:pt x="230" y="1046"/>
                  </a:cubicBezTo>
                  <a:lnTo>
                    <a:pt x="943" y="985"/>
                  </a:lnTo>
                  <a:lnTo>
                    <a:pt x="1737" y="1779"/>
                  </a:lnTo>
                  <a:lnTo>
                    <a:pt x="1727" y="1779"/>
                  </a:lnTo>
                  <a:lnTo>
                    <a:pt x="1489" y="1799"/>
                  </a:lnTo>
                  <a:lnTo>
                    <a:pt x="1105" y="1835"/>
                  </a:lnTo>
                  <a:cubicBezTo>
                    <a:pt x="1051" y="1839"/>
                    <a:pt x="1049" y="1921"/>
                    <a:pt x="1100" y="1921"/>
                  </a:cubicBezTo>
                  <a:cubicBezTo>
                    <a:pt x="1102" y="1921"/>
                    <a:pt x="1103" y="1921"/>
                    <a:pt x="1105" y="1920"/>
                  </a:cubicBezTo>
                  <a:lnTo>
                    <a:pt x="1818" y="1860"/>
                  </a:lnTo>
                  <a:lnTo>
                    <a:pt x="2713" y="2755"/>
                  </a:lnTo>
                  <a:lnTo>
                    <a:pt x="2703" y="2755"/>
                  </a:lnTo>
                  <a:lnTo>
                    <a:pt x="2465" y="2775"/>
                  </a:lnTo>
                  <a:lnTo>
                    <a:pt x="2081" y="2811"/>
                  </a:lnTo>
                  <a:cubicBezTo>
                    <a:pt x="2027" y="2811"/>
                    <a:pt x="2025" y="2897"/>
                    <a:pt x="2076" y="2897"/>
                  </a:cubicBezTo>
                  <a:cubicBezTo>
                    <a:pt x="2078" y="2897"/>
                    <a:pt x="2079" y="2897"/>
                    <a:pt x="2081" y="2896"/>
                  </a:cubicBezTo>
                  <a:lnTo>
                    <a:pt x="2794" y="2831"/>
                  </a:lnTo>
                  <a:lnTo>
                    <a:pt x="3426" y="3463"/>
                  </a:lnTo>
                  <a:cubicBezTo>
                    <a:pt x="3434" y="3472"/>
                    <a:pt x="3444" y="3476"/>
                    <a:pt x="3454" y="3476"/>
                  </a:cubicBezTo>
                  <a:cubicBezTo>
                    <a:pt x="3486" y="3476"/>
                    <a:pt x="3518" y="3433"/>
                    <a:pt x="3487" y="3402"/>
                  </a:cubicBezTo>
                  <a:lnTo>
                    <a:pt x="2854" y="2770"/>
                  </a:lnTo>
                  <a:cubicBezTo>
                    <a:pt x="2875" y="2532"/>
                    <a:pt x="2890" y="2300"/>
                    <a:pt x="2905" y="2062"/>
                  </a:cubicBezTo>
                  <a:cubicBezTo>
                    <a:pt x="2907" y="2035"/>
                    <a:pt x="2888" y="2022"/>
                    <a:pt x="2867" y="2022"/>
                  </a:cubicBezTo>
                  <a:cubicBezTo>
                    <a:pt x="2845" y="2022"/>
                    <a:pt x="2822" y="2036"/>
                    <a:pt x="2819" y="2062"/>
                  </a:cubicBezTo>
                  <a:cubicBezTo>
                    <a:pt x="2804" y="2274"/>
                    <a:pt x="2789" y="2482"/>
                    <a:pt x="2774" y="2689"/>
                  </a:cubicBezTo>
                  <a:lnTo>
                    <a:pt x="1883" y="1794"/>
                  </a:lnTo>
                  <a:cubicBezTo>
                    <a:pt x="1899" y="1561"/>
                    <a:pt x="1914" y="1329"/>
                    <a:pt x="1929" y="1096"/>
                  </a:cubicBezTo>
                  <a:cubicBezTo>
                    <a:pt x="1932" y="1068"/>
                    <a:pt x="1911" y="1054"/>
                    <a:pt x="1890" y="1054"/>
                  </a:cubicBezTo>
                  <a:cubicBezTo>
                    <a:pt x="1868" y="1054"/>
                    <a:pt x="1846" y="1068"/>
                    <a:pt x="1843" y="1096"/>
                  </a:cubicBezTo>
                  <a:cubicBezTo>
                    <a:pt x="1828" y="1304"/>
                    <a:pt x="1813" y="1511"/>
                    <a:pt x="1797" y="1718"/>
                  </a:cubicBezTo>
                  <a:lnTo>
                    <a:pt x="1004" y="924"/>
                  </a:lnTo>
                  <a:cubicBezTo>
                    <a:pt x="1019" y="687"/>
                    <a:pt x="1034" y="454"/>
                    <a:pt x="1054" y="221"/>
                  </a:cubicBezTo>
                  <a:cubicBezTo>
                    <a:pt x="1057" y="193"/>
                    <a:pt x="1036" y="180"/>
                    <a:pt x="1015" y="180"/>
                  </a:cubicBezTo>
                  <a:cubicBezTo>
                    <a:pt x="993" y="180"/>
                    <a:pt x="971" y="193"/>
                    <a:pt x="968" y="221"/>
                  </a:cubicBezTo>
                  <a:cubicBezTo>
                    <a:pt x="953" y="429"/>
                    <a:pt x="938" y="636"/>
                    <a:pt x="923" y="843"/>
                  </a:cubicBezTo>
                  <a:lnTo>
                    <a:pt x="88" y="14"/>
                  </a:lnTo>
                  <a:cubicBezTo>
                    <a:pt x="80" y="5"/>
                    <a:pt x="70" y="1"/>
                    <a:pt x="61" y="1"/>
                  </a:cubicBezTo>
                  <a:close/>
                </a:path>
              </a:pathLst>
            </a:custGeom>
            <a:solidFill>
              <a:srgbClr val="A62F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3894;p50"/>
            <p:cNvSpPr/>
            <p:nvPr/>
          </p:nvSpPr>
          <p:spPr>
            <a:xfrm>
              <a:off x="-71935" y="1549115"/>
              <a:ext cx="332605" cy="331271"/>
            </a:xfrm>
            <a:custGeom>
              <a:avLst/>
              <a:gdLst/>
              <a:ahLst/>
              <a:cxnLst/>
              <a:rect l="l" t="t" r="r" b="b"/>
              <a:pathLst>
                <a:path w="997" h="993" extrusionOk="0">
                  <a:moveTo>
                    <a:pt x="254" y="1"/>
                  </a:moveTo>
                  <a:cubicBezTo>
                    <a:pt x="212" y="1"/>
                    <a:pt x="168" y="3"/>
                    <a:pt x="127" y="9"/>
                  </a:cubicBezTo>
                  <a:cubicBezTo>
                    <a:pt x="102" y="14"/>
                    <a:pt x="71" y="24"/>
                    <a:pt x="56" y="24"/>
                  </a:cubicBezTo>
                  <a:cubicBezTo>
                    <a:pt x="46" y="24"/>
                    <a:pt x="36" y="24"/>
                    <a:pt x="31" y="29"/>
                  </a:cubicBezTo>
                  <a:cubicBezTo>
                    <a:pt x="26" y="39"/>
                    <a:pt x="26" y="45"/>
                    <a:pt x="21" y="55"/>
                  </a:cubicBezTo>
                  <a:cubicBezTo>
                    <a:pt x="21" y="70"/>
                    <a:pt x="11" y="100"/>
                    <a:pt x="11" y="125"/>
                  </a:cubicBezTo>
                  <a:cubicBezTo>
                    <a:pt x="0" y="196"/>
                    <a:pt x="0" y="272"/>
                    <a:pt x="5" y="343"/>
                  </a:cubicBezTo>
                  <a:cubicBezTo>
                    <a:pt x="16" y="424"/>
                    <a:pt x="36" y="505"/>
                    <a:pt x="66" y="586"/>
                  </a:cubicBezTo>
                  <a:cubicBezTo>
                    <a:pt x="102" y="662"/>
                    <a:pt x="147" y="732"/>
                    <a:pt x="208" y="788"/>
                  </a:cubicBezTo>
                  <a:cubicBezTo>
                    <a:pt x="263" y="849"/>
                    <a:pt x="334" y="894"/>
                    <a:pt x="410" y="930"/>
                  </a:cubicBezTo>
                  <a:cubicBezTo>
                    <a:pt x="450" y="945"/>
                    <a:pt x="486" y="960"/>
                    <a:pt x="526" y="970"/>
                  </a:cubicBezTo>
                  <a:cubicBezTo>
                    <a:pt x="567" y="980"/>
                    <a:pt x="607" y="985"/>
                    <a:pt x="648" y="990"/>
                  </a:cubicBezTo>
                  <a:cubicBezTo>
                    <a:pt x="675" y="990"/>
                    <a:pt x="702" y="992"/>
                    <a:pt x="729" y="992"/>
                  </a:cubicBezTo>
                  <a:cubicBezTo>
                    <a:pt x="742" y="992"/>
                    <a:pt x="756" y="992"/>
                    <a:pt x="769" y="990"/>
                  </a:cubicBezTo>
                  <a:cubicBezTo>
                    <a:pt x="799" y="990"/>
                    <a:pt x="835" y="990"/>
                    <a:pt x="870" y="985"/>
                  </a:cubicBezTo>
                  <a:cubicBezTo>
                    <a:pt x="896" y="980"/>
                    <a:pt x="921" y="975"/>
                    <a:pt x="941" y="970"/>
                  </a:cubicBezTo>
                  <a:cubicBezTo>
                    <a:pt x="956" y="970"/>
                    <a:pt x="966" y="965"/>
                    <a:pt x="966" y="965"/>
                  </a:cubicBezTo>
                  <a:cubicBezTo>
                    <a:pt x="966" y="965"/>
                    <a:pt x="971" y="955"/>
                    <a:pt x="971" y="940"/>
                  </a:cubicBezTo>
                  <a:cubicBezTo>
                    <a:pt x="976" y="919"/>
                    <a:pt x="982" y="894"/>
                    <a:pt x="987" y="864"/>
                  </a:cubicBezTo>
                  <a:cubicBezTo>
                    <a:pt x="992" y="839"/>
                    <a:pt x="992" y="803"/>
                    <a:pt x="992" y="768"/>
                  </a:cubicBezTo>
                  <a:cubicBezTo>
                    <a:pt x="997" y="727"/>
                    <a:pt x="992" y="687"/>
                    <a:pt x="992" y="651"/>
                  </a:cubicBezTo>
                  <a:cubicBezTo>
                    <a:pt x="987" y="606"/>
                    <a:pt x="982" y="565"/>
                    <a:pt x="971" y="525"/>
                  </a:cubicBezTo>
                  <a:cubicBezTo>
                    <a:pt x="961" y="485"/>
                    <a:pt x="946" y="449"/>
                    <a:pt x="931" y="409"/>
                  </a:cubicBezTo>
                  <a:cubicBezTo>
                    <a:pt x="865" y="252"/>
                    <a:pt x="739" y="131"/>
                    <a:pt x="587" y="65"/>
                  </a:cubicBezTo>
                  <a:cubicBezTo>
                    <a:pt x="506" y="34"/>
                    <a:pt x="425" y="14"/>
                    <a:pt x="344" y="4"/>
                  </a:cubicBezTo>
                  <a:cubicBezTo>
                    <a:pt x="315" y="2"/>
                    <a:pt x="285" y="1"/>
                    <a:pt x="254" y="1"/>
                  </a:cubicBezTo>
                  <a:close/>
                </a:path>
              </a:pathLst>
            </a:custGeom>
            <a:solidFill>
              <a:srgbClr val="F9BB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3895;p50"/>
            <p:cNvSpPr/>
            <p:nvPr/>
          </p:nvSpPr>
          <p:spPr>
            <a:xfrm>
              <a:off x="-131650" y="1491401"/>
              <a:ext cx="257877" cy="253207"/>
            </a:xfrm>
            <a:custGeom>
              <a:avLst/>
              <a:gdLst/>
              <a:ahLst/>
              <a:cxnLst/>
              <a:rect l="l" t="t" r="r" b="b"/>
              <a:pathLst>
                <a:path w="773" h="759" extrusionOk="0">
                  <a:moveTo>
                    <a:pt x="46" y="0"/>
                  </a:moveTo>
                  <a:cubicBezTo>
                    <a:pt x="25" y="0"/>
                    <a:pt x="0" y="34"/>
                    <a:pt x="13" y="51"/>
                  </a:cubicBezTo>
                  <a:lnTo>
                    <a:pt x="710" y="754"/>
                  </a:lnTo>
                  <a:cubicBezTo>
                    <a:pt x="714" y="757"/>
                    <a:pt x="718" y="759"/>
                    <a:pt x="723" y="759"/>
                  </a:cubicBezTo>
                  <a:cubicBezTo>
                    <a:pt x="745" y="759"/>
                    <a:pt x="773" y="725"/>
                    <a:pt x="756" y="708"/>
                  </a:cubicBezTo>
                  <a:lnTo>
                    <a:pt x="761" y="708"/>
                  </a:lnTo>
                  <a:cubicBezTo>
                    <a:pt x="523" y="470"/>
                    <a:pt x="291" y="238"/>
                    <a:pt x="58" y="5"/>
                  </a:cubicBezTo>
                  <a:cubicBezTo>
                    <a:pt x="54" y="2"/>
                    <a:pt x="50" y="0"/>
                    <a:pt x="46" y="0"/>
                  </a:cubicBezTo>
                  <a:close/>
                </a:path>
              </a:pathLst>
            </a:custGeom>
            <a:solidFill>
              <a:srgbClr val="F276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3896;p50"/>
            <p:cNvSpPr/>
            <p:nvPr/>
          </p:nvSpPr>
          <p:spPr>
            <a:xfrm>
              <a:off x="808782" y="-921561"/>
              <a:ext cx="330937" cy="332939"/>
            </a:xfrm>
            <a:custGeom>
              <a:avLst/>
              <a:gdLst/>
              <a:ahLst/>
              <a:cxnLst/>
              <a:rect l="l" t="t" r="r" b="b"/>
              <a:pathLst>
                <a:path w="992" h="998" extrusionOk="0">
                  <a:moveTo>
                    <a:pt x="730" y="1"/>
                  </a:moveTo>
                  <a:cubicBezTo>
                    <a:pt x="702" y="1"/>
                    <a:pt x="675" y="3"/>
                    <a:pt x="648" y="6"/>
                  </a:cubicBezTo>
                  <a:cubicBezTo>
                    <a:pt x="567" y="11"/>
                    <a:pt x="486" y="37"/>
                    <a:pt x="410" y="67"/>
                  </a:cubicBezTo>
                  <a:cubicBezTo>
                    <a:pt x="253" y="133"/>
                    <a:pt x="132" y="259"/>
                    <a:pt x="61" y="411"/>
                  </a:cubicBezTo>
                  <a:cubicBezTo>
                    <a:pt x="46" y="451"/>
                    <a:pt x="31" y="492"/>
                    <a:pt x="26" y="532"/>
                  </a:cubicBezTo>
                  <a:cubicBezTo>
                    <a:pt x="15" y="573"/>
                    <a:pt x="5" y="613"/>
                    <a:pt x="5" y="654"/>
                  </a:cubicBezTo>
                  <a:cubicBezTo>
                    <a:pt x="0" y="689"/>
                    <a:pt x="0" y="730"/>
                    <a:pt x="0" y="770"/>
                  </a:cubicBezTo>
                  <a:cubicBezTo>
                    <a:pt x="0" y="800"/>
                    <a:pt x="5" y="836"/>
                    <a:pt x="10" y="871"/>
                  </a:cubicBezTo>
                  <a:cubicBezTo>
                    <a:pt x="10" y="896"/>
                    <a:pt x="20" y="927"/>
                    <a:pt x="20" y="942"/>
                  </a:cubicBezTo>
                  <a:cubicBezTo>
                    <a:pt x="16" y="960"/>
                    <a:pt x="28" y="978"/>
                    <a:pt x="48" y="978"/>
                  </a:cubicBezTo>
                  <a:cubicBezTo>
                    <a:pt x="51" y="978"/>
                    <a:pt x="53" y="978"/>
                    <a:pt x="56" y="977"/>
                  </a:cubicBezTo>
                  <a:cubicBezTo>
                    <a:pt x="71" y="977"/>
                    <a:pt x="96" y="988"/>
                    <a:pt x="127" y="988"/>
                  </a:cubicBezTo>
                  <a:cubicBezTo>
                    <a:pt x="157" y="993"/>
                    <a:pt x="192" y="993"/>
                    <a:pt x="228" y="998"/>
                  </a:cubicBezTo>
                  <a:lnTo>
                    <a:pt x="344" y="998"/>
                  </a:lnTo>
                  <a:cubicBezTo>
                    <a:pt x="385" y="993"/>
                    <a:pt x="425" y="982"/>
                    <a:pt x="466" y="977"/>
                  </a:cubicBezTo>
                  <a:cubicBezTo>
                    <a:pt x="506" y="962"/>
                    <a:pt x="546" y="952"/>
                    <a:pt x="582" y="937"/>
                  </a:cubicBezTo>
                  <a:cubicBezTo>
                    <a:pt x="739" y="866"/>
                    <a:pt x="860" y="745"/>
                    <a:pt x="926" y="588"/>
                  </a:cubicBezTo>
                  <a:cubicBezTo>
                    <a:pt x="961" y="512"/>
                    <a:pt x="981" y="431"/>
                    <a:pt x="986" y="350"/>
                  </a:cubicBezTo>
                  <a:cubicBezTo>
                    <a:pt x="991" y="280"/>
                    <a:pt x="991" y="204"/>
                    <a:pt x="981" y="133"/>
                  </a:cubicBezTo>
                  <a:cubicBezTo>
                    <a:pt x="976" y="103"/>
                    <a:pt x="971" y="77"/>
                    <a:pt x="971" y="62"/>
                  </a:cubicBezTo>
                  <a:cubicBezTo>
                    <a:pt x="966" y="52"/>
                    <a:pt x="966" y="42"/>
                    <a:pt x="966" y="32"/>
                  </a:cubicBezTo>
                  <a:lnTo>
                    <a:pt x="936" y="22"/>
                  </a:lnTo>
                  <a:cubicBezTo>
                    <a:pt x="921" y="22"/>
                    <a:pt x="895" y="11"/>
                    <a:pt x="865" y="11"/>
                  </a:cubicBezTo>
                  <a:cubicBezTo>
                    <a:pt x="821" y="5"/>
                    <a:pt x="776" y="1"/>
                    <a:pt x="730" y="1"/>
                  </a:cubicBezTo>
                  <a:close/>
                </a:path>
              </a:pathLst>
            </a:custGeom>
            <a:solidFill>
              <a:srgbClr val="F9BB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3897;p50"/>
            <p:cNvSpPr/>
            <p:nvPr/>
          </p:nvSpPr>
          <p:spPr>
            <a:xfrm>
              <a:off x="941557" y="-976939"/>
              <a:ext cx="259545" cy="251872"/>
            </a:xfrm>
            <a:custGeom>
              <a:avLst/>
              <a:gdLst/>
              <a:ahLst/>
              <a:cxnLst/>
              <a:rect l="l" t="t" r="r" b="b"/>
              <a:pathLst>
                <a:path w="778" h="755" extrusionOk="0">
                  <a:moveTo>
                    <a:pt x="727" y="0"/>
                  </a:moveTo>
                  <a:cubicBezTo>
                    <a:pt x="723" y="0"/>
                    <a:pt x="718" y="2"/>
                    <a:pt x="715" y="6"/>
                  </a:cubicBezTo>
                  <a:lnTo>
                    <a:pt x="17" y="703"/>
                  </a:lnTo>
                  <a:cubicBezTo>
                    <a:pt x="0" y="720"/>
                    <a:pt x="28" y="754"/>
                    <a:pt x="50" y="754"/>
                  </a:cubicBezTo>
                  <a:cubicBezTo>
                    <a:pt x="55" y="754"/>
                    <a:pt x="59" y="752"/>
                    <a:pt x="62" y="749"/>
                  </a:cubicBezTo>
                  <a:cubicBezTo>
                    <a:pt x="295" y="516"/>
                    <a:pt x="528" y="284"/>
                    <a:pt x="760" y="51"/>
                  </a:cubicBezTo>
                  <a:cubicBezTo>
                    <a:pt x="777" y="34"/>
                    <a:pt x="749" y="0"/>
                    <a:pt x="727" y="0"/>
                  </a:cubicBezTo>
                  <a:close/>
                </a:path>
              </a:pathLst>
            </a:custGeom>
            <a:solidFill>
              <a:srgbClr val="F276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3898;p50"/>
            <p:cNvSpPr/>
            <p:nvPr/>
          </p:nvSpPr>
          <p:spPr>
            <a:xfrm>
              <a:off x="3060948" y="-1702529"/>
              <a:ext cx="332605" cy="332272"/>
            </a:xfrm>
            <a:custGeom>
              <a:avLst/>
              <a:gdLst/>
              <a:ahLst/>
              <a:cxnLst/>
              <a:rect l="l" t="t" r="r" b="b"/>
              <a:pathLst>
                <a:path w="997" h="996" extrusionOk="0">
                  <a:moveTo>
                    <a:pt x="228" y="1"/>
                  </a:moveTo>
                  <a:cubicBezTo>
                    <a:pt x="198" y="1"/>
                    <a:pt x="162" y="6"/>
                    <a:pt x="132" y="11"/>
                  </a:cubicBezTo>
                  <a:cubicBezTo>
                    <a:pt x="102" y="11"/>
                    <a:pt x="76" y="21"/>
                    <a:pt x="56" y="21"/>
                  </a:cubicBezTo>
                  <a:lnTo>
                    <a:pt x="31" y="26"/>
                  </a:lnTo>
                  <a:cubicBezTo>
                    <a:pt x="26" y="36"/>
                    <a:pt x="26" y="46"/>
                    <a:pt x="26" y="57"/>
                  </a:cubicBezTo>
                  <a:cubicBezTo>
                    <a:pt x="21" y="72"/>
                    <a:pt x="11" y="97"/>
                    <a:pt x="11" y="127"/>
                  </a:cubicBezTo>
                  <a:cubicBezTo>
                    <a:pt x="1" y="198"/>
                    <a:pt x="1" y="269"/>
                    <a:pt x="6" y="345"/>
                  </a:cubicBezTo>
                  <a:cubicBezTo>
                    <a:pt x="11" y="385"/>
                    <a:pt x="16" y="426"/>
                    <a:pt x="26" y="466"/>
                  </a:cubicBezTo>
                  <a:cubicBezTo>
                    <a:pt x="36" y="507"/>
                    <a:pt x="51" y="547"/>
                    <a:pt x="66" y="583"/>
                  </a:cubicBezTo>
                  <a:cubicBezTo>
                    <a:pt x="132" y="739"/>
                    <a:pt x="258" y="861"/>
                    <a:pt x="410" y="926"/>
                  </a:cubicBezTo>
                  <a:cubicBezTo>
                    <a:pt x="486" y="962"/>
                    <a:pt x="572" y="982"/>
                    <a:pt x="653" y="992"/>
                  </a:cubicBezTo>
                  <a:cubicBezTo>
                    <a:pt x="682" y="994"/>
                    <a:pt x="712" y="995"/>
                    <a:pt x="743" y="995"/>
                  </a:cubicBezTo>
                  <a:cubicBezTo>
                    <a:pt x="786" y="995"/>
                    <a:pt x="829" y="993"/>
                    <a:pt x="870" y="987"/>
                  </a:cubicBezTo>
                  <a:cubicBezTo>
                    <a:pt x="901" y="982"/>
                    <a:pt x="926" y="977"/>
                    <a:pt x="941" y="977"/>
                  </a:cubicBezTo>
                  <a:lnTo>
                    <a:pt x="966" y="967"/>
                  </a:lnTo>
                  <a:cubicBezTo>
                    <a:pt x="972" y="957"/>
                    <a:pt x="972" y="947"/>
                    <a:pt x="977" y="936"/>
                  </a:cubicBezTo>
                  <a:cubicBezTo>
                    <a:pt x="977" y="921"/>
                    <a:pt x="982" y="896"/>
                    <a:pt x="987" y="866"/>
                  </a:cubicBezTo>
                  <a:cubicBezTo>
                    <a:pt x="997" y="795"/>
                    <a:pt x="997" y="724"/>
                    <a:pt x="992" y="648"/>
                  </a:cubicBezTo>
                  <a:cubicBezTo>
                    <a:pt x="982" y="567"/>
                    <a:pt x="961" y="486"/>
                    <a:pt x="931" y="411"/>
                  </a:cubicBezTo>
                  <a:cubicBezTo>
                    <a:pt x="896" y="335"/>
                    <a:pt x="850" y="264"/>
                    <a:pt x="789" y="203"/>
                  </a:cubicBezTo>
                  <a:cubicBezTo>
                    <a:pt x="734" y="143"/>
                    <a:pt x="663" y="97"/>
                    <a:pt x="587" y="67"/>
                  </a:cubicBezTo>
                  <a:cubicBezTo>
                    <a:pt x="547" y="46"/>
                    <a:pt x="511" y="36"/>
                    <a:pt x="471" y="26"/>
                  </a:cubicBezTo>
                  <a:cubicBezTo>
                    <a:pt x="430" y="16"/>
                    <a:pt x="390" y="6"/>
                    <a:pt x="350" y="6"/>
                  </a:cubicBezTo>
                  <a:cubicBezTo>
                    <a:pt x="309" y="1"/>
                    <a:pt x="269" y="1"/>
                    <a:pt x="228" y="1"/>
                  </a:cubicBezTo>
                  <a:close/>
                </a:path>
              </a:pathLst>
            </a:custGeom>
            <a:solidFill>
              <a:srgbClr val="F9BB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3899;p50"/>
            <p:cNvSpPr/>
            <p:nvPr/>
          </p:nvSpPr>
          <p:spPr>
            <a:xfrm>
              <a:off x="3195390" y="-1564750"/>
              <a:ext cx="259545" cy="252540"/>
            </a:xfrm>
            <a:custGeom>
              <a:avLst/>
              <a:gdLst/>
              <a:ahLst/>
              <a:cxnLst/>
              <a:rect l="l" t="t" r="r" b="b"/>
              <a:pathLst>
                <a:path w="778" h="757" extrusionOk="0">
                  <a:moveTo>
                    <a:pt x="49" y="1"/>
                  </a:moveTo>
                  <a:cubicBezTo>
                    <a:pt x="27" y="1"/>
                    <a:pt x="1" y="37"/>
                    <a:pt x="17" y="53"/>
                  </a:cubicBezTo>
                  <a:lnTo>
                    <a:pt x="715" y="751"/>
                  </a:lnTo>
                  <a:cubicBezTo>
                    <a:pt x="719" y="755"/>
                    <a:pt x="723" y="756"/>
                    <a:pt x="728" y="756"/>
                  </a:cubicBezTo>
                  <a:cubicBezTo>
                    <a:pt x="749" y="756"/>
                    <a:pt x="777" y="722"/>
                    <a:pt x="761" y="706"/>
                  </a:cubicBezTo>
                  <a:cubicBezTo>
                    <a:pt x="528" y="473"/>
                    <a:pt x="295" y="240"/>
                    <a:pt x="63" y="8"/>
                  </a:cubicBezTo>
                  <a:cubicBezTo>
                    <a:pt x="59" y="3"/>
                    <a:pt x="54" y="1"/>
                    <a:pt x="49" y="1"/>
                  </a:cubicBezTo>
                  <a:close/>
                </a:path>
              </a:pathLst>
            </a:custGeom>
            <a:solidFill>
              <a:srgbClr val="F276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3900;p50"/>
            <p:cNvSpPr/>
            <p:nvPr/>
          </p:nvSpPr>
          <p:spPr>
            <a:xfrm>
              <a:off x="-266093" y="6676284"/>
              <a:ext cx="331271" cy="331271"/>
            </a:xfrm>
            <a:custGeom>
              <a:avLst/>
              <a:gdLst/>
              <a:ahLst/>
              <a:cxnLst/>
              <a:rect l="l" t="t" r="r" b="b"/>
              <a:pathLst>
                <a:path w="993" h="993" extrusionOk="0">
                  <a:moveTo>
                    <a:pt x="253" y="0"/>
                  </a:moveTo>
                  <a:cubicBezTo>
                    <a:pt x="210" y="0"/>
                    <a:pt x="169" y="3"/>
                    <a:pt x="127" y="9"/>
                  </a:cubicBezTo>
                  <a:cubicBezTo>
                    <a:pt x="97" y="14"/>
                    <a:pt x="72" y="19"/>
                    <a:pt x="56" y="19"/>
                  </a:cubicBezTo>
                  <a:cubicBezTo>
                    <a:pt x="46" y="24"/>
                    <a:pt x="36" y="24"/>
                    <a:pt x="26" y="29"/>
                  </a:cubicBezTo>
                  <a:cubicBezTo>
                    <a:pt x="26" y="29"/>
                    <a:pt x="26" y="39"/>
                    <a:pt x="21" y="54"/>
                  </a:cubicBezTo>
                  <a:cubicBezTo>
                    <a:pt x="21" y="69"/>
                    <a:pt x="11" y="100"/>
                    <a:pt x="11" y="125"/>
                  </a:cubicBezTo>
                  <a:cubicBezTo>
                    <a:pt x="1" y="196"/>
                    <a:pt x="1" y="272"/>
                    <a:pt x="6" y="343"/>
                  </a:cubicBezTo>
                  <a:cubicBezTo>
                    <a:pt x="11" y="423"/>
                    <a:pt x="31" y="504"/>
                    <a:pt x="67" y="585"/>
                  </a:cubicBezTo>
                  <a:cubicBezTo>
                    <a:pt x="132" y="737"/>
                    <a:pt x="254" y="863"/>
                    <a:pt x="410" y="929"/>
                  </a:cubicBezTo>
                  <a:cubicBezTo>
                    <a:pt x="446" y="944"/>
                    <a:pt x="486" y="959"/>
                    <a:pt x="527" y="970"/>
                  </a:cubicBezTo>
                  <a:cubicBezTo>
                    <a:pt x="567" y="980"/>
                    <a:pt x="608" y="985"/>
                    <a:pt x="648" y="990"/>
                  </a:cubicBezTo>
                  <a:cubicBezTo>
                    <a:pt x="675" y="990"/>
                    <a:pt x="702" y="992"/>
                    <a:pt x="728" y="992"/>
                  </a:cubicBezTo>
                  <a:cubicBezTo>
                    <a:pt x="740" y="992"/>
                    <a:pt x="753" y="992"/>
                    <a:pt x="764" y="990"/>
                  </a:cubicBezTo>
                  <a:cubicBezTo>
                    <a:pt x="805" y="990"/>
                    <a:pt x="840" y="985"/>
                    <a:pt x="866" y="985"/>
                  </a:cubicBezTo>
                  <a:cubicBezTo>
                    <a:pt x="896" y="980"/>
                    <a:pt x="921" y="975"/>
                    <a:pt x="936" y="970"/>
                  </a:cubicBezTo>
                  <a:cubicBezTo>
                    <a:pt x="957" y="965"/>
                    <a:pt x="967" y="965"/>
                    <a:pt x="967" y="965"/>
                  </a:cubicBezTo>
                  <a:cubicBezTo>
                    <a:pt x="967" y="965"/>
                    <a:pt x="972" y="954"/>
                    <a:pt x="972" y="939"/>
                  </a:cubicBezTo>
                  <a:cubicBezTo>
                    <a:pt x="977" y="919"/>
                    <a:pt x="982" y="894"/>
                    <a:pt x="982" y="868"/>
                  </a:cubicBezTo>
                  <a:cubicBezTo>
                    <a:pt x="987" y="838"/>
                    <a:pt x="992" y="803"/>
                    <a:pt x="992" y="767"/>
                  </a:cubicBezTo>
                  <a:cubicBezTo>
                    <a:pt x="992" y="727"/>
                    <a:pt x="992" y="686"/>
                    <a:pt x="987" y="651"/>
                  </a:cubicBezTo>
                  <a:cubicBezTo>
                    <a:pt x="987" y="605"/>
                    <a:pt x="977" y="565"/>
                    <a:pt x="967" y="525"/>
                  </a:cubicBezTo>
                  <a:cubicBezTo>
                    <a:pt x="962" y="484"/>
                    <a:pt x="947" y="449"/>
                    <a:pt x="926" y="408"/>
                  </a:cubicBezTo>
                  <a:cubicBezTo>
                    <a:pt x="896" y="332"/>
                    <a:pt x="850" y="262"/>
                    <a:pt x="790" y="201"/>
                  </a:cubicBezTo>
                  <a:cubicBezTo>
                    <a:pt x="729" y="145"/>
                    <a:pt x="658" y="100"/>
                    <a:pt x="582" y="64"/>
                  </a:cubicBezTo>
                  <a:cubicBezTo>
                    <a:pt x="507" y="34"/>
                    <a:pt x="426" y="14"/>
                    <a:pt x="345" y="4"/>
                  </a:cubicBezTo>
                  <a:cubicBezTo>
                    <a:pt x="313" y="2"/>
                    <a:pt x="283" y="0"/>
                    <a:pt x="253" y="0"/>
                  </a:cubicBezTo>
                  <a:close/>
                </a:path>
              </a:pathLst>
            </a:custGeom>
            <a:solidFill>
              <a:srgbClr val="F9BB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3901;p50"/>
            <p:cNvSpPr/>
            <p:nvPr/>
          </p:nvSpPr>
          <p:spPr>
            <a:xfrm>
              <a:off x="-327142" y="6618237"/>
              <a:ext cx="259545" cy="252873"/>
            </a:xfrm>
            <a:custGeom>
              <a:avLst/>
              <a:gdLst/>
              <a:ahLst/>
              <a:cxnLst/>
              <a:rect l="l" t="t" r="r" b="b"/>
              <a:pathLst>
                <a:path w="778" h="758" extrusionOk="0">
                  <a:moveTo>
                    <a:pt x="50" y="1"/>
                  </a:moveTo>
                  <a:cubicBezTo>
                    <a:pt x="28" y="1"/>
                    <a:pt x="0" y="35"/>
                    <a:pt x="17" y="51"/>
                  </a:cubicBezTo>
                  <a:lnTo>
                    <a:pt x="715" y="754"/>
                  </a:lnTo>
                  <a:cubicBezTo>
                    <a:pt x="718" y="756"/>
                    <a:pt x="721" y="757"/>
                    <a:pt x="724" y="757"/>
                  </a:cubicBezTo>
                  <a:cubicBezTo>
                    <a:pt x="746" y="757"/>
                    <a:pt x="778" y="721"/>
                    <a:pt x="760" y="704"/>
                  </a:cubicBezTo>
                  <a:lnTo>
                    <a:pt x="62" y="6"/>
                  </a:lnTo>
                  <a:cubicBezTo>
                    <a:pt x="59" y="2"/>
                    <a:pt x="55" y="1"/>
                    <a:pt x="50" y="1"/>
                  </a:cubicBezTo>
                  <a:close/>
                </a:path>
              </a:pathLst>
            </a:custGeom>
            <a:solidFill>
              <a:srgbClr val="F276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3902;p50"/>
            <p:cNvSpPr/>
            <p:nvPr/>
          </p:nvSpPr>
          <p:spPr>
            <a:xfrm>
              <a:off x="3033926" y="7714128"/>
              <a:ext cx="332605" cy="331271"/>
            </a:xfrm>
            <a:custGeom>
              <a:avLst/>
              <a:gdLst/>
              <a:ahLst/>
              <a:cxnLst/>
              <a:rect l="l" t="t" r="r" b="b"/>
              <a:pathLst>
                <a:path w="997" h="993" extrusionOk="0">
                  <a:moveTo>
                    <a:pt x="265" y="1"/>
                  </a:moveTo>
                  <a:cubicBezTo>
                    <a:pt x="252" y="1"/>
                    <a:pt x="240" y="1"/>
                    <a:pt x="228" y="3"/>
                  </a:cubicBezTo>
                  <a:cubicBezTo>
                    <a:pt x="188" y="3"/>
                    <a:pt x="157" y="8"/>
                    <a:pt x="127" y="8"/>
                  </a:cubicBezTo>
                  <a:cubicBezTo>
                    <a:pt x="97" y="13"/>
                    <a:pt x="71" y="23"/>
                    <a:pt x="56" y="23"/>
                  </a:cubicBezTo>
                  <a:cubicBezTo>
                    <a:pt x="54" y="22"/>
                    <a:pt x="51" y="22"/>
                    <a:pt x="48" y="22"/>
                  </a:cubicBezTo>
                  <a:cubicBezTo>
                    <a:pt x="31" y="22"/>
                    <a:pt x="16" y="36"/>
                    <a:pt x="21" y="58"/>
                  </a:cubicBezTo>
                  <a:cubicBezTo>
                    <a:pt x="21" y="74"/>
                    <a:pt x="11" y="99"/>
                    <a:pt x="11" y="129"/>
                  </a:cubicBezTo>
                  <a:cubicBezTo>
                    <a:pt x="6" y="160"/>
                    <a:pt x="1" y="190"/>
                    <a:pt x="1" y="230"/>
                  </a:cubicBezTo>
                  <a:cubicBezTo>
                    <a:pt x="1" y="266"/>
                    <a:pt x="1" y="306"/>
                    <a:pt x="1" y="347"/>
                  </a:cubicBezTo>
                  <a:cubicBezTo>
                    <a:pt x="6" y="387"/>
                    <a:pt x="11" y="428"/>
                    <a:pt x="21" y="468"/>
                  </a:cubicBezTo>
                  <a:cubicBezTo>
                    <a:pt x="51" y="589"/>
                    <a:pt x="112" y="701"/>
                    <a:pt x="203" y="792"/>
                  </a:cubicBezTo>
                  <a:cubicBezTo>
                    <a:pt x="259" y="847"/>
                    <a:pt x="329" y="898"/>
                    <a:pt x="405" y="928"/>
                  </a:cubicBezTo>
                  <a:cubicBezTo>
                    <a:pt x="481" y="964"/>
                    <a:pt x="562" y="984"/>
                    <a:pt x="648" y="989"/>
                  </a:cubicBezTo>
                  <a:cubicBezTo>
                    <a:pt x="677" y="991"/>
                    <a:pt x="707" y="992"/>
                    <a:pt x="736" y="992"/>
                  </a:cubicBezTo>
                  <a:cubicBezTo>
                    <a:pt x="778" y="992"/>
                    <a:pt x="821" y="990"/>
                    <a:pt x="865" y="984"/>
                  </a:cubicBezTo>
                  <a:cubicBezTo>
                    <a:pt x="891" y="984"/>
                    <a:pt x="921" y="974"/>
                    <a:pt x="936" y="974"/>
                  </a:cubicBezTo>
                  <a:cubicBezTo>
                    <a:pt x="946" y="969"/>
                    <a:pt x="951" y="969"/>
                    <a:pt x="962" y="969"/>
                  </a:cubicBezTo>
                  <a:cubicBezTo>
                    <a:pt x="967" y="959"/>
                    <a:pt x="967" y="949"/>
                    <a:pt x="972" y="938"/>
                  </a:cubicBezTo>
                  <a:cubicBezTo>
                    <a:pt x="972" y="923"/>
                    <a:pt x="982" y="898"/>
                    <a:pt x="982" y="868"/>
                  </a:cubicBezTo>
                  <a:cubicBezTo>
                    <a:pt x="992" y="797"/>
                    <a:pt x="997" y="721"/>
                    <a:pt x="987" y="650"/>
                  </a:cubicBezTo>
                  <a:cubicBezTo>
                    <a:pt x="982" y="569"/>
                    <a:pt x="962" y="488"/>
                    <a:pt x="926" y="407"/>
                  </a:cubicBezTo>
                  <a:cubicBezTo>
                    <a:pt x="896" y="332"/>
                    <a:pt x="850" y="266"/>
                    <a:pt x="790" y="205"/>
                  </a:cubicBezTo>
                  <a:cubicBezTo>
                    <a:pt x="699" y="114"/>
                    <a:pt x="587" y="53"/>
                    <a:pt x="466" y="23"/>
                  </a:cubicBezTo>
                  <a:cubicBezTo>
                    <a:pt x="425" y="18"/>
                    <a:pt x="385" y="8"/>
                    <a:pt x="345" y="3"/>
                  </a:cubicBezTo>
                  <a:cubicBezTo>
                    <a:pt x="318" y="3"/>
                    <a:pt x="291" y="1"/>
                    <a:pt x="265" y="1"/>
                  </a:cubicBezTo>
                  <a:close/>
                </a:path>
              </a:pathLst>
            </a:custGeom>
            <a:solidFill>
              <a:srgbClr val="F9BB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3903;p50"/>
            <p:cNvSpPr/>
            <p:nvPr/>
          </p:nvSpPr>
          <p:spPr>
            <a:xfrm>
              <a:off x="2121183" y="638041"/>
              <a:ext cx="332605" cy="332272"/>
            </a:xfrm>
            <a:custGeom>
              <a:avLst/>
              <a:gdLst/>
              <a:ahLst/>
              <a:cxnLst/>
              <a:rect l="l" t="t" r="r" b="b"/>
              <a:pathLst>
                <a:path w="997" h="996" extrusionOk="0">
                  <a:moveTo>
                    <a:pt x="256" y="1"/>
                  </a:moveTo>
                  <a:cubicBezTo>
                    <a:pt x="214" y="1"/>
                    <a:pt x="172" y="3"/>
                    <a:pt x="127" y="9"/>
                  </a:cubicBezTo>
                  <a:cubicBezTo>
                    <a:pt x="107" y="14"/>
                    <a:pt x="82" y="14"/>
                    <a:pt x="56" y="24"/>
                  </a:cubicBezTo>
                  <a:lnTo>
                    <a:pt x="31" y="30"/>
                  </a:lnTo>
                  <a:cubicBezTo>
                    <a:pt x="31" y="30"/>
                    <a:pt x="26" y="45"/>
                    <a:pt x="26" y="60"/>
                  </a:cubicBezTo>
                  <a:cubicBezTo>
                    <a:pt x="21" y="75"/>
                    <a:pt x="11" y="105"/>
                    <a:pt x="11" y="131"/>
                  </a:cubicBezTo>
                  <a:cubicBezTo>
                    <a:pt x="1" y="207"/>
                    <a:pt x="1" y="277"/>
                    <a:pt x="11" y="348"/>
                  </a:cubicBezTo>
                  <a:cubicBezTo>
                    <a:pt x="16" y="434"/>
                    <a:pt x="36" y="515"/>
                    <a:pt x="66" y="591"/>
                  </a:cubicBezTo>
                  <a:cubicBezTo>
                    <a:pt x="102" y="667"/>
                    <a:pt x="147" y="738"/>
                    <a:pt x="208" y="793"/>
                  </a:cubicBezTo>
                  <a:cubicBezTo>
                    <a:pt x="264" y="854"/>
                    <a:pt x="334" y="904"/>
                    <a:pt x="410" y="935"/>
                  </a:cubicBezTo>
                  <a:cubicBezTo>
                    <a:pt x="451" y="950"/>
                    <a:pt x="491" y="965"/>
                    <a:pt x="532" y="975"/>
                  </a:cubicBezTo>
                  <a:cubicBezTo>
                    <a:pt x="572" y="985"/>
                    <a:pt x="613" y="990"/>
                    <a:pt x="653" y="995"/>
                  </a:cubicBezTo>
                  <a:lnTo>
                    <a:pt x="769" y="995"/>
                  </a:lnTo>
                  <a:cubicBezTo>
                    <a:pt x="805" y="995"/>
                    <a:pt x="835" y="990"/>
                    <a:pt x="871" y="985"/>
                  </a:cubicBezTo>
                  <a:cubicBezTo>
                    <a:pt x="896" y="985"/>
                    <a:pt x="926" y="975"/>
                    <a:pt x="941" y="975"/>
                  </a:cubicBezTo>
                  <a:cubicBezTo>
                    <a:pt x="943" y="976"/>
                    <a:pt x="946" y="976"/>
                    <a:pt x="948" y="976"/>
                  </a:cubicBezTo>
                  <a:cubicBezTo>
                    <a:pt x="966" y="976"/>
                    <a:pt x="981" y="958"/>
                    <a:pt x="977" y="940"/>
                  </a:cubicBezTo>
                  <a:cubicBezTo>
                    <a:pt x="977" y="925"/>
                    <a:pt x="987" y="899"/>
                    <a:pt x="987" y="869"/>
                  </a:cubicBezTo>
                  <a:cubicBezTo>
                    <a:pt x="997" y="798"/>
                    <a:pt x="997" y="727"/>
                    <a:pt x="992" y="652"/>
                  </a:cubicBezTo>
                  <a:cubicBezTo>
                    <a:pt x="987" y="611"/>
                    <a:pt x="982" y="571"/>
                    <a:pt x="972" y="530"/>
                  </a:cubicBezTo>
                  <a:cubicBezTo>
                    <a:pt x="962" y="490"/>
                    <a:pt x="946" y="449"/>
                    <a:pt x="931" y="414"/>
                  </a:cubicBezTo>
                  <a:cubicBezTo>
                    <a:pt x="866" y="257"/>
                    <a:pt x="739" y="136"/>
                    <a:pt x="587" y="70"/>
                  </a:cubicBezTo>
                  <a:cubicBezTo>
                    <a:pt x="511" y="35"/>
                    <a:pt x="431" y="14"/>
                    <a:pt x="345" y="4"/>
                  </a:cubicBezTo>
                  <a:cubicBezTo>
                    <a:pt x="315" y="2"/>
                    <a:pt x="286" y="1"/>
                    <a:pt x="256" y="1"/>
                  </a:cubicBezTo>
                  <a:close/>
                </a:path>
              </a:pathLst>
            </a:custGeom>
            <a:solidFill>
              <a:srgbClr val="F9BB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3904;p50"/>
            <p:cNvSpPr/>
            <p:nvPr/>
          </p:nvSpPr>
          <p:spPr>
            <a:xfrm>
              <a:off x="2061468" y="580327"/>
              <a:ext cx="258211" cy="253207"/>
            </a:xfrm>
            <a:custGeom>
              <a:avLst/>
              <a:gdLst/>
              <a:ahLst/>
              <a:cxnLst/>
              <a:rect l="l" t="t" r="r" b="b"/>
              <a:pathLst>
                <a:path w="774" h="759" extrusionOk="0">
                  <a:moveTo>
                    <a:pt x="46" y="0"/>
                  </a:moveTo>
                  <a:cubicBezTo>
                    <a:pt x="26" y="0"/>
                    <a:pt x="0" y="34"/>
                    <a:pt x="13" y="51"/>
                  </a:cubicBezTo>
                  <a:lnTo>
                    <a:pt x="716" y="754"/>
                  </a:lnTo>
                  <a:cubicBezTo>
                    <a:pt x="719" y="757"/>
                    <a:pt x="723" y="759"/>
                    <a:pt x="728" y="759"/>
                  </a:cubicBezTo>
                  <a:cubicBezTo>
                    <a:pt x="748" y="759"/>
                    <a:pt x="774" y="725"/>
                    <a:pt x="761" y="708"/>
                  </a:cubicBezTo>
                  <a:cubicBezTo>
                    <a:pt x="529" y="471"/>
                    <a:pt x="291" y="238"/>
                    <a:pt x="58" y="5"/>
                  </a:cubicBezTo>
                  <a:cubicBezTo>
                    <a:pt x="55" y="2"/>
                    <a:pt x="51" y="0"/>
                    <a:pt x="46" y="0"/>
                  </a:cubicBezTo>
                  <a:close/>
                </a:path>
              </a:pathLst>
            </a:custGeom>
            <a:solidFill>
              <a:srgbClr val="F276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3905;p50"/>
            <p:cNvSpPr/>
            <p:nvPr/>
          </p:nvSpPr>
          <p:spPr>
            <a:xfrm>
              <a:off x="7644677" y="-988281"/>
              <a:ext cx="332939" cy="332272"/>
            </a:xfrm>
            <a:custGeom>
              <a:avLst/>
              <a:gdLst/>
              <a:ahLst/>
              <a:cxnLst/>
              <a:rect l="l" t="t" r="r" b="b"/>
              <a:pathLst>
                <a:path w="998" h="996" extrusionOk="0">
                  <a:moveTo>
                    <a:pt x="258" y="1"/>
                  </a:moveTo>
                  <a:cubicBezTo>
                    <a:pt x="215" y="1"/>
                    <a:pt x="174" y="3"/>
                    <a:pt x="132" y="9"/>
                  </a:cubicBezTo>
                  <a:cubicBezTo>
                    <a:pt x="102" y="14"/>
                    <a:pt x="77" y="24"/>
                    <a:pt x="57" y="24"/>
                  </a:cubicBezTo>
                  <a:cubicBezTo>
                    <a:pt x="51" y="24"/>
                    <a:pt x="41" y="24"/>
                    <a:pt x="31" y="29"/>
                  </a:cubicBezTo>
                  <a:cubicBezTo>
                    <a:pt x="31" y="40"/>
                    <a:pt x="26" y="50"/>
                    <a:pt x="26" y="60"/>
                  </a:cubicBezTo>
                  <a:cubicBezTo>
                    <a:pt x="21" y="75"/>
                    <a:pt x="16" y="105"/>
                    <a:pt x="16" y="131"/>
                  </a:cubicBezTo>
                  <a:cubicBezTo>
                    <a:pt x="6" y="201"/>
                    <a:pt x="1" y="277"/>
                    <a:pt x="11" y="348"/>
                  </a:cubicBezTo>
                  <a:cubicBezTo>
                    <a:pt x="16" y="429"/>
                    <a:pt x="36" y="515"/>
                    <a:pt x="72" y="591"/>
                  </a:cubicBezTo>
                  <a:cubicBezTo>
                    <a:pt x="102" y="667"/>
                    <a:pt x="148" y="737"/>
                    <a:pt x="208" y="793"/>
                  </a:cubicBezTo>
                  <a:cubicBezTo>
                    <a:pt x="269" y="854"/>
                    <a:pt x="335" y="899"/>
                    <a:pt x="416" y="935"/>
                  </a:cubicBezTo>
                  <a:cubicBezTo>
                    <a:pt x="451" y="950"/>
                    <a:pt x="491" y="965"/>
                    <a:pt x="532" y="975"/>
                  </a:cubicBezTo>
                  <a:cubicBezTo>
                    <a:pt x="572" y="985"/>
                    <a:pt x="613" y="990"/>
                    <a:pt x="653" y="995"/>
                  </a:cubicBezTo>
                  <a:lnTo>
                    <a:pt x="770" y="995"/>
                  </a:lnTo>
                  <a:cubicBezTo>
                    <a:pt x="805" y="995"/>
                    <a:pt x="835" y="990"/>
                    <a:pt x="871" y="985"/>
                  </a:cubicBezTo>
                  <a:cubicBezTo>
                    <a:pt x="901" y="980"/>
                    <a:pt x="926" y="980"/>
                    <a:pt x="942" y="975"/>
                  </a:cubicBezTo>
                  <a:cubicBezTo>
                    <a:pt x="962" y="965"/>
                    <a:pt x="972" y="965"/>
                    <a:pt x="972" y="965"/>
                  </a:cubicBezTo>
                  <a:cubicBezTo>
                    <a:pt x="972" y="965"/>
                    <a:pt x="972" y="955"/>
                    <a:pt x="977" y="940"/>
                  </a:cubicBezTo>
                  <a:cubicBezTo>
                    <a:pt x="977" y="925"/>
                    <a:pt x="987" y="899"/>
                    <a:pt x="987" y="869"/>
                  </a:cubicBezTo>
                  <a:cubicBezTo>
                    <a:pt x="992" y="839"/>
                    <a:pt x="997" y="803"/>
                    <a:pt x="997" y="768"/>
                  </a:cubicBezTo>
                  <a:cubicBezTo>
                    <a:pt x="997" y="687"/>
                    <a:pt x="992" y="606"/>
                    <a:pt x="972" y="530"/>
                  </a:cubicBezTo>
                  <a:cubicBezTo>
                    <a:pt x="962" y="490"/>
                    <a:pt x="952" y="449"/>
                    <a:pt x="931" y="409"/>
                  </a:cubicBezTo>
                  <a:cubicBezTo>
                    <a:pt x="866" y="257"/>
                    <a:pt x="744" y="136"/>
                    <a:pt x="588" y="70"/>
                  </a:cubicBezTo>
                  <a:cubicBezTo>
                    <a:pt x="512" y="34"/>
                    <a:pt x="431" y="14"/>
                    <a:pt x="350" y="4"/>
                  </a:cubicBezTo>
                  <a:cubicBezTo>
                    <a:pt x="318" y="2"/>
                    <a:pt x="288" y="1"/>
                    <a:pt x="258" y="1"/>
                  </a:cubicBezTo>
                  <a:close/>
                </a:path>
              </a:pathLst>
            </a:custGeom>
            <a:solidFill>
              <a:srgbClr val="F9BB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3906;p50"/>
            <p:cNvSpPr/>
            <p:nvPr/>
          </p:nvSpPr>
          <p:spPr>
            <a:xfrm>
              <a:off x="7584962" y="-1045995"/>
              <a:ext cx="259879" cy="253207"/>
            </a:xfrm>
            <a:custGeom>
              <a:avLst/>
              <a:gdLst/>
              <a:ahLst/>
              <a:cxnLst/>
              <a:rect l="l" t="t" r="r" b="b"/>
              <a:pathLst>
                <a:path w="779" h="759" extrusionOk="0">
                  <a:moveTo>
                    <a:pt x="46" y="0"/>
                  </a:moveTo>
                  <a:cubicBezTo>
                    <a:pt x="26" y="0"/>
                    <a:pt x="0" y="34"/>
                    <a:pt x="13" y="51"/>
                  </a:cubicBezTo>
                  <a:lnTo>
                    <a:pt x="716" y="754"/>
                  </a:lnTo>
                  <a:cubicBezTo>
                    <a:pt x="719" y="757"/>
                    <a:pt x="724" y="759"/>
                    <a:pt x="728" y="759"/>
                  </a:cubicBezTo>
                  <a:cubicBezTo>
                    <a:pt x="750" y="759"/>
                    <a:pt x="778" y="725"/>
                    <a:pt x="761" y="708"/>
                  </a:cubicBezTo>
                  <a:lnTo>
                    <a:pt x="59" y="5"/>
                  </a:lnTo>
                  <a:cubicBezTo>
                    <a:pt x="55" y="2"/>
                    <a:pt x="51" y="0"/>
                    <a:pt x="46" y="0"/>
                  </a:cubicBezTo>
                  <a:close/>
                </a:path>
              </a:pathLst>
            </a:custGeom>
            <a:solidFill>
              <a:srgbClr val="F276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3907;p50"/>
            <p:cNvSpPr/>
            <p:nvPr/>
          </p:nvSpPr>
          <p:spPr>
            <a:xfrm>
              <a:off x="4063096" y="5894315"/>
              <a:ext cx="332605" cy="332605"/>
            </a:xfrm>
            <a:custGeom>
              <a:avLst/>
              <a:gdLst/>
              <a:ahLst/>
              <a:cxnLst/>
              <a:rect l="l" t="t" r="r" b="b"/>
              <a:pathLst>
                <a:path w="997" h="997" extrusionOk="0">
                  <a:moveTo>
                    <a:pt x="267" y="1"/>
                  </a:moveTo>
                  <a:cubicBezTo>
                    <a:pt x="221" y="1"/>
                    <a:pt x="176" y="5"/>
                    <a:pt x="132" y="11"/>
                  </a:cubicBezTo>
                  <a:cubicBezTo>
                    <a:pt x="102" y="11"/>
                    <a:pt x="76" y="21"/>
                    <a:pt x="61" y="21"/>
                  </a:cubicBezTo>
                  <a:cubicBezTo>
                    <a:pt x="51" y="21"/>
                    <a:pt x="41" y="26"/>
                    <a:pt x="36" y="26"/>
                  </a:cubicBezTo>
                  <a:cubicBezTo>
                    <a:pt x="31" y="37"/>
                    <a:pt x="26" y="52"/>
                    <a:pt x="26" y="62"/>
                  </a:cubicBezTo>
                  <a:cubicBezTo>
                    <a:pt x="21" y="77"/>
                    <a:pt x="16" y="102"/>
                    <a:pt x="11" y="133"/>
                  </a:cubicBezTo>
                  <a:cubicBezTo>
                    <a:pt x="1" y="203"/>
                    <a:pt x="1" y="274"/>
                    <a:pt x="6" y="350"/>
                  </a:cubicBezTo>
                  <a:cubicBezTo>
                    <a:pt x="16" y="431"/>
                    <a:pt x="36" y="512"/>
                    <a:pt x="66" y="588"/>
                  </a:cubicBezTo>
                  <a:cubicBezTo>
                    <a:pt x="132" y="745"/>
                    <a:pt x="258" y="866"/>
                    <a:pt x="410" y="937"/>
                  </a:cubicBezTo>
                  <a:cubicBezTo>
                    <a:pt x="451" y="952"/>
                    <a:pt x="491" y="962"/>
                    <a:pt x="532" y="972"/>
                  </a:cubicBezTo>
                  <a:cubicBezTo>
                    <a:pt x="572" y="982"/>
                    <a:pt x="612" y="992"/>
                    <a:pt x="653" y="992"/>
                  </a:cubicBezTo>
                  <a:cubicBezTo>
                    <a:pt x="671" y="995"/>
                    <a:pt x="690" y="996"/>
                    <a:pt x="709" y="996"/>
                  </a:cubicBezTo>
                  <a:cubicBezTo>
                    <a:pt x="729" y="996"/>
                    <a:pt x="749" y="995"/>
                    <a:pt x="769" y="992"/>
                  </a:cubicBezTo>
                  <a:cubicBezTo>
                    <a:pt x="805" y="992"/>
                    <a:pt x="840" y="992"/>
                    <a:pt x="870" y="987"/>
                  </a:cubicBezTo>
                  <a:cubicBezTo>
                    <a:pt x="896" y="982"/>
                    <a:pt x="926" y="972"/>
                    <a:pt x="941" y="972"/>
                  </a:cubicBezTo>
                  <a:cubicBezTo>
                    <a:pt x="945" y="974"/>
                    <a:pt x="949" y="975"/>
                    <a:pt x="952" y="975"/>
                  </a:cubicBezTo>
                  <a:cubicBezTo>
                    <a:pt x="968" y="975"/>
                    <a:pt x="981" y="958"/>
                    <a:pt x="977" y="942"/>
                  </a:cubicBezTo>
                  <a:cubicBezTo>
                    <a:pt x="977" y="927"/>
                    <a:pt x="982" y="896"/>
                    <a:pt x="987" y="871"/>
                  </a:cubicBezTo>
                  <a:cubicBezTo>
                    <a:pt x="992" y="836"/>
                    <a:pt x="992" y="800"/>
                    <a:pt x="997" y="770"/>
                  </a:cubicBezTo>
                  <a:cubicBezTo>
                    <a:pt x="997" y="729"/>
                    <a:pt x="997" y="689"/>
                    <a:pt x="997" y="654"/>
                  </a:cubicBezTo>
                  <a:cubicBezTo>
                    <a:pt x="992" y="613"/>
                    <a:pt x="982" y="568"/>
                    <a:pt x="977" y="532"/>
                  </a:cubicBezTo>
                  <a:cubicBezTo>
                    <a:pt x="961" y="487"/>
                    <a:pt x="951" y="451"/>
                    <a:pt x="936" y="411"/>
                  </a:cubicBezTo>
                  <a:cubicBezTo>
                    <a:pt x="865" y="254"/>
                    <a:pt x="744" y="133"/>
                    <a:pt x="587" y="67"/>
                  </a:cubicBezTo>
                  <a:cubicBezTo>
                    <a:pt x="511" y="32"/>
                    <a:pt x="430" y="11"/>
                    <a:pt x="349" y="6"/>
                  </a:cubicBezTo>
                  <a:cubicBezTo>
                    <a:pt x="322" y="2"/>
                    <a:pt x="295" y="1"/>
                    <a:pt x="267" y="1"/>
                  </a:cubicBezTo>
                  <a:close/>
                </a:path>
              </a:pathLst>
            </a:custGeom>
            <a:solidFill>
              <a:srgbClr val="F9BB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3908;p50"/>
            <p:cNvSpPr/>
            <p:nvPr/>
          </p:nvSpPr>
          <p:spPr>
            <a:xfrm>
              <a:off x="4003381" y="5835600"/>
              <a:ext cx="259545" cy="253207"/>
            </a:xfrm>
            <a:custGeom>
              <a:avLst/>
              <a:gdLst/>
              <a:ahLst/>
              <a:cxnLst/>
              <a:rect l="l" t="t" r="r" b="b"/>
              <a:pathLst>
                <a:path w="778" h="759" extrusionOk="0">
                  <a:moveTo>
                    <a:pt x="51" y="0"/>
                  </a:moveTo>
                  <a:cubicBezTo>
                    <a:pt x="29" y="0"/>
                    <a:pt x="1" y="35"/>
                    <a:pt x="18" y="56"/>
                  </a:cubicBezTo>
                  <a:lnTo>
                    <a:pt x="716" y="754"/>
                  </a:lnTo>
                  <a:cubicBezTo>
                    <a:pt x="719" y="757"/>
                    <a:pt x="723" y="759"/>
                    <a:pt x="728" y="759"/>
                  </a:cubicBezTo>
                  <a:cubicBezTo>
                    <a:pt x="750" y="759"/>
                    <a:pt x="778" y="725"/>
                    <a:pt x="761" y="708"/>
                  </a:cubicBezTo>
                  <a:lnTo>
                    <a:pt x="63" y="5"/>
                  </a:lnTo>
                  <a:cubicBezTo>
                    <a:pt x="60" y="2"/>
                    <a:pt x="55" y="0"/>
                    <a:pt x="51" y="0"/>
                  </a:cubicBezTo>
                  <a:close/>
                </a:path>
              </a:pathLst>
            </a:custGeom>
            <a:solidFill>
              <a:srgbClr val="F276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3909;p50"/>
            <p:cNvSpPr/>
            <p:nvPr/>
          </p:nvSpPr>
          <p:spPr>
            <a:xfrm>
              <a:off x="-323473" y="5170726"/>
              <a:ext cx="331271" cy="331271"/>
            </a:xfrm>
            <a:custGeom>
              <a:avLst/>
              <a:gdLst/>
              <a:ahLst/>
              <a:cxnLst/>
              <a:rect l="l" t="t" r="r" b="b"/>
              <a:pathLst>
                <a:path w="993" h="993" extrusionOk="0">
                  <a:moveTo>
                    <a:pt x="228" y="1"/>
                  </a:moveTo>
                  <a:cubicBezTo>
                    <a:pt x="188" y="1"/>
                    <a:pt x="153" y="6"/>
                    <a:pt x="127" y="11"/>
                  </a:cubicBezTo>
                  <a:cubicBezTo>
                    <a:pt x="97" y="11"/>
                    <a:pt x="72" y="21"/>
                    <a:pt x="57" y="21"/>
                  </a:cubicBezTo>
                  <a:lnTo>
                    <a:pt x="26" y="26"/>
                  </a:lnTo>
                  <a:lnTo>
                    <a:pt x="21" y="56"/>
                  </a:lnTo>
                  <a:cubicBezTo>
                    <a:pt x="16" y="71"/>
                    <a:pt x="11" y="97"/>
                    <a:pt x="6" y="127"/>
                  </a:cubicBezTo>
                  <a:cubicBezTo>
                    <a:pt x="6" y="157"/>
                    <a:pt x="1" y="193"/>
                    <a:pt x="1" y="228"/>
                  </a:cubicBezTo>
                  <a:cubicBezTo>
                    <a:pt x="1" y="269"/>
                    <a:pt x="1" y="304"/>
                    <a:pt x="6" y="345"/>
                  </a:cubicBezTo>
                  <a:cubicBezTo>
                    <a:pt x="6" y="385"/>
                    <a:pt x="16" y="425"/>
                    <a:pt x="26" y="466"/>
                  </a:cubicBezTo>
                  <a:cubicBezTo>
                    <a:pt x="31" y="506"/>
                    <a:pt x="46" y="547"/>
                    <a:pt x="62" y="582"/>
                  </a:cubicBezTo>
                  <a:cubicBezTo>
                    <a:pt x="97" y="663"/>
                    <a:pt x="142" y="729"/>
                    <a:pt x="203" y="790"/>
                  </a:cubicBezTo>
                  <a:cubicBezTo>
                    <a:pt x="264" y="850"/>
                    <a:pt x="330" y="896"/>
                    <a:pt x="411" y="926"/>
                  </a:cubicBezTo>
                  <a:cubicBezTo>
                    <a:pt x="486" y="962"/>
                    <a:pt x="567" y="982"/>
                    <a:pt x="648" y="987"/>
                  </a:cubicBezTo>
                  <a:cubicBezTo>
                    <a:pt x="678" y="991"/>
                    <a:pt x="709" y="993"/>
                    <a:pt x="740" y="993"/>
                  </a:cubicBezTo>
                  <a:cubicBezTo>
                    <a:pt x="782" y="993"/>
                    <a:pt x="825" y="990"/>
                    <a:pt x="866" y="987"/>
                  </a:cubicBezTo>
                  <a:cubicBezTo>
                    <a:pt x="896" y="982"/>
                    <a:pt x="921" y="977"/>
                    <a:pt x="936" y="972"/>
                  </a:cubicBezTo>
                  <a:lnTo>
                    <a:pt x="967" y="967"/>
                  </a:lnTo>
                  <a:cubicBezTo>
                    <a:pt x="967" y="956"/>
                    <a:pt x="967" y="946"/>
                    <a:pt x="972" y="936"/>
                  </a:cubicBezTo>
                  <a:cubicBezTo>
                    <a:pt x="972" y="921"/>
                    <a:pt x="982" y="896"/>
                    <a:pt x="982" y="865"/>
                  </a:cubicBezTo>
                  <a:cubicBezTo>
                    <a:pt x="992" y="795"/>
                    <a:pt x="992" y="724"/>
                    <a:pt x="987" y="648"/>
                  </a:cubicBezTo>
                  <a:cubicBezTo>
                    <a:pt x="977" y="567"/>
                    <a:pt x="962" y="486"/>
                    <a:pt x="926" y="410"/>
                  </a:cubicBezTo>
                  <a:cubicBezTo>
                    <a:pt x="896" y="334"/>
                    <a:pt x="845" y="264"/>
                    <a:pt x="790" y="203"/>
                  </a:cubicBezTo>
                  <a:cubicBezTo>
                    <a:pt x="729" y="147"/>
                    <a:pt x="658" y="97"/>
                    <a:pt x="582" y="66"/>
                  </a:cubicBezTo>
                  <a:cubicBezTo>
                    <a:pt x="547" y="46"/>
                    <a:pt x="507" y="36"/>
                    <a:pt x="466" y="26"/>
                  </a:cubicBezTo>
                  <a:cubicBezTo>
                    <a:pt x="426" y="16"/>
                    <a:pt x="385" y="11"/>
                    <a:pt x="345" y="6"/>
                  </a:cubicBezTo>
                  <a:cubicBezTo>
                    <a:pt x="304" y="1"/>
                    <a:pt x="264" y="1"/>
                    <a:pt x="228" y="1"/>
                  </a:cubicBezTo>
                  <a:close/>
                </a:path>
              </a:pathLst>
            </a:custGeom>
            <a:solidFill>
              <a:srgbClr val="F9BB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3910;p50"/>
            <p:cNvSpPr/>
            <p:nvPr/>
          </p:nvSpPr>
          <p:spPr>
            <a:xfrm>
              <a:off x="-190698" y="5307504"/>
              <a:ext cx="259545" cy="251539"/>
            </a:xfrm>
            <a:custGeom>
              <a:avLst/>
              <a:gdLst/>
              <a:ahLst/>
              <a:cxnLst/>
              <a:rect l="l" t="t" r="r" b="b"/>
              <a:pathLst>
                <a:path w="778" h="754" extrusionOk="0">
                  <a:moveTo>
                    <a:pt x="51" y="0"/>
                  </a:moveTo>
                  <a:cubicBezTo>
                    <a:pt x="29" y="0"/>
                    <a:pt x="1" y="34"/>
                    <a:pt x="18" y="51"/>
                  </a:cubicBezTo>
                  <a:lnTo>
                    <a:pt x="715" y="749"/>
                  </a:lnTo>
                  <a:cubicBezTo>
                    <a:pt x="719" y="752"/>
                    <a:pt x="723" y="754"/>
                    <a:pt x="728" y="754"/>
                  </a:cubicBezTo>
                  <a:cubicBezTo>
                    <a:pt x="750" y="754"/>
                    <a:pt x="778" y="720"/>
                    <a:pt x="761" y="703"/>
                  </a:cubicBezTo>
                  <a:lnTo>
                    <a:pt x="63" y="5"/>
                  </a:lnTo>
                  <a:cubicBezTo>
                    <a:pt x="60" y="2"/>
                    <a:pt x="55" y="0"/>
                    <a:pt x="51" y="0"/>
                  </a:cubicBezTo>
                  <a:close/>
                </a:path>
              </a:pathLst>
            </a:custGeom>
            <a:solidFill>
              <a:srgbClr val="F276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3911;p50"/>
            <p:cNvSpPr/>
            <p:nvPr/>
          </p:nvSpPr>
          <p:spPr>
            <a:xfrm>
              <a:off x="9836460" y="4024461"/>
              <a:ext cx="332605" cy="331271"/>
            </a:xfrm>
            <a:custGeom>
              <a:avLst/>
              <a:gdLst/>
              <a:ahLst/>
              <a:cxnLst/>
              <a:rect l="l" t="t" r="r" b="b"/>
              <a:pathLst>
                <a:path w="997" h="993" extrusionOk="0">
                  <a:moveTo>
                    <a:pt x="265" y="1"/>
                  </a:moveTo>
                  <a:cubicBezTo>
                    <a:pt x="252" y="1"/>
                    <a:pt x="240" y="1"/>
                    <a:pt x="228" y="3"/>
                  </a:cubicBezTo>
                  <a:cubicBezTo>
                    <a:pt x="187" y="3"/>
                    <a:pt x="157" y="8"/>
                    <a:pt x="127" y="8"/>
                  </a:cubicBezTo>
                  <a:cubicBezTo>
                    <a:pt x="96" y="13"/>
                    <a:pt x="71" y="23"/>
                    <a:pt x="56" y="23"/>
                  </a:cubicBezTo>
                  <a:cubicBezTo>
                    <a:pt x="52" y="21"/>
                    <a:pt x="48" y="20"/>
                    <a:pt x="45" y="20"/>
                  </a:cubicBezTo>
                  <a:cubicBezTo>
                    <a:pt x="29" y="20"/>
                    <a:pt x="16" y="37"/>
                    <a:pt x="20" y="53"/>
                  </a:cubicBezTo>
                  <a:cubicBezTo>
                    <a:pt x="20" y="74"/>
                    <a:pt x="10" y="99"/>
                    <a:pt x="10" y="129"/>
                  </a:cubicBezTo>
                  <a:cubicBezTo>
                    <a:pt x="5" y="160"/>
                    <a:pt x="0" y="195"/>
                    <a:pt x="0" y="230"/>
                  </a:cubicBezTo>
                  <a:cubicBezTo>
                    <a:pt x="0" y="266"/>
                    <a:pt x="0" y="306"/>
                    <a:pt x="5" y="347"/>
                  </a:cubicBezTo>
                  <a:cubicBezTo>
                    <a:pt x="10" y="387"/>
                    <a:pt x="15" y="428"/>
                    <a:pt x="25" y="468"/>
                  </a:cubicBezTo>
                  <a:cubicBezTo>
                    <a:pt x="36" y="509"/>
                    <a:pt x="46" y="549"/>
                    <a:pt x="66" y="584"/>
                  </a:cubicBezTo>
                  <a:cubicBezTo>
                    <a:pt x="132" y="741"/>
                    <a:pt x="253" y="863"/>
                    <a:pt x="410" y="928"/>
                  </a:cubicBezTo>
                  <a:cubicBezTo>
                    <a:pt x="486" y="959"/>
                    <a:pt x="567" y="979"/>
                    <a:pt x="647" y="989"/>
                  </a:cubicBezTo>
                  <a:cubicBezTo>
                    <a:pt x="679" y="991"/>
                    <a:pt x="709" y="992"/>
                    <a:pt x="739" y="992"/>
                  </a:cubicBezTo>
                  <a:cubicBezTo>
                    <a:pt x="782" y="992"/>
                    <a:pt x="823" y="990"/>
                    <a:pt x="865" y="984"/>
                  </a:cubicBezTo>
                  <a:cubicBezTo>
                    <a:pt x="895" y="979"/>
                    <a:pt x="921" y="974"/>
                    <a:pt x="936" y="974"/>
                  </a:cubicBezTo>
                  <a:cubicBezTo>
                    <a:pt x="946" y="969"/>
                    <a:pt x="956" y="969"/>
                    <a:pt x="966" y="964"/>
                  </a:cubicBezTo>
                  <a:cubicBezTo>
                    <a:pt x="966" y="959"/>
                    <a:pt x="971" y="949"/>
                    <a:pt x="976" y="938"/>
                  </a:cubicBezTo>
                  <a:cubicBezTo>
                    <a:pt x="976" y="923"/>
                    <a:pt x="981" y="898"/>
                    <a:pt x="986" y="868"/>
                  </a:cubicBezTo>
                  <a:cubicBezTo>
                    <a:pt x="996" y="797"/>
                    <a:pt x="996" y="721"/>
                    <a:pt x="991" y="650"/>
                  </a:cubicBezTo>
                  <a:cubicBezTo>
                    <a:pt x="981" y="569"/>
                    <a:pt x="961" y="488"/>
                    <a:pt x="926" y="413"/>
                  </a:cubicBezTo>
                  <a:cubicBezTo>
                    <a:pt x="860" y="256"/>
                    <a:pt x="738" y="129"/>
                    <a:pt x="582" y="64"/>
                  </a:cubicBezTo>
                  <a:cubicBezTo>
                    <a:pt x="546" y="48"/>
                    <a:pt x="506" y="33"/>
                    <a:pt x="465" y="23"/>
                  </a:cubicBezTo>
                  <a:cubicBezTo>
                    <a:pt x="425" y="13"/>
                    <a:pt x="384" y="8"/>
                    <a:pt x="344" y="3"/>
                  </a:cubicBezTo>
                  <a:cubicBezTo>
                    <a:pt x="317" y="3"/>
                    <a:pt x="290" y="1"/>
                    <a:pt x="265" y="1"/>
                  </a:cubicBezTo>
                  <a:close/>
                </a:path>
              </a:pathLst>
            </a:custGeom>
            <a:solidFill>
              <a:srgbClr val="F9BB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3912;p50"/>
            <p:cNvSpPr/>
            <p:nvPr/>
          </p:nvSpPr>
          <p:spPr>
            <a:xfrm>
              <a:off x="9970570" y="4161239"/>
              <a:ext cx="258211" cy="252540"/>
            </a:xfrm>
            <a:custGeom>
              <a:avLst/>
              <a:gdLst/>
              <a:ahLst/>
              <a:cxnLst/>
              <a:rect l="l" t="t" r="r" b="b"/>
              <a:pathLst>
                <a:path w="774" h="757" extrusionOk="0">
                  <a:moveTo>
                    <a:pt x="45" y="1"/>
                  </a:moveTo>
                  <a:cubicBezTo>
                    <a:pt x="25" y="1"/>
                    <a:pt x="1" y="37"/>
                    <a:pt x="13" y="53"/>
                  </a:cubicBezTo>
                  <a:lnTo>
                    <a:pt x="716" y="751"/>
                  </a:lnTo>
                  <a:cubicBezTo>
                    <a:pt x="718" y="755"/>
                    <a:pt x="722" y="756"/>
                    <a:pt x="726" y="756"/>
                  </a:cubicBezTo>
                  <a:cubicBezTo>
                    <a:pt x="745" y="756"/>
                    <a:pt x="774" y="722"/>
                    <a:pt x="761" y="705"/>
                  </a:cubicBezTo>
                  <a:cubicBezTo>
                    <a:pt x="524" y="473"/>
                    <a:pt x="291" y="240"/>
                    <a:pt x="58" y="8"/>
                  </a:cubicBezTo>
                  <a:cubicBezTo>
                    <a:pt x="54" y="3"/>
                    <a:pt x="50" y="1"/>
                    <a:pt x="45" y="1"/>
                  </a:cubicBezTo>
                  <a:close/>
                </a:path>
              </a:pathLst>
            </a:custGeom>
            <a:solidFill>
              <a:srgbClr val="F276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3913;p50"/>
            <p:cNvSpPr/>
            <p:nvPr/>
          </p:nvSpPr>
          <p:spPr>
            <a:xfrm>
              <a:off x="9136224" y="907593"/>
              <a:ext cx="332605" cy="331938"/>
            </a:xfrm>
            <a:custGeom>
              <a:avLst/>
              <a:gdLst/>
              <a:ahLst/>
              <a:cxnLst/>
              <a:rect l="l" t="t" r="r" b="b"/>
              <a:pathLst>
                <a:path w="997" h="995" extrusionOk="0">
                  <a:moveTo>
                    <a:pt x="769" y="0"/>
                  </a:moveTo>
                  <a:cubicBezTo>
                    <a:pt x="688" y="0"/>
                    <a:pt x="607" y="5"/>
                    <a:pt x="531" y="26"/>
                  </a:cubicBezTo>
                  <a:cubicBezTo>
                    <a:pt x="491" y="36"/>
                    <a:pt x="451" y="51"/>
                    <a:pt x="410" y="66"/>
                  </a:cubicBezTo>
                  <a:cubicBezTo>
                    <a:pt x="334" y="96"/>
                    <a:pt x="268" y="147"/>
                    <a:pt x="208" y="208"/>
                  </a:cubicBezTo>
                  <a:cubicBezTo>
                    <a:pt x="147" y="263"/>
                    <a:pt x="102" y="334"/>
                    <a:pt x="71" y="410"/>
                  </a:cubicBezTo>
                  <a:cubicBezTo>
                    <a:pt x="36" y="486"/>
                    <a:pt x="16" y="567"/>
                    <a:pt x="5" y="653"/>
                  </a:cubicBezTo>
                  <a:cubicBezTo>
                    <a:pt x="0" y="723"/>
                    <a:pt x="0" y="794"/>
                    <a:pt x="11" y="870"/>
                  </a:cubicBezTo>
                  <a:cubicBezTo>
                    <a:pt x="11" y="895"/>
                    <a:pt x="21" y="926"/>
                    <a:pt x="21" y="941"/>
                  </a:cubicBezTo>
                  <a:cubicBezTo>
                    <a:pt x="26" y="951"/>
                    <a:pt x="26" y="956"/>
                    <a:pt x="31" y="966"/>
                  </a:cubicBezTo>
                  <a:lnTo>
                    <a:pt x="61" y="971"/>
                  </a:lnTo>
                  <a:cubicBezTo>
                    <a:pt x="76" y="976"/>
                    <a:pt x="102" y="986"/>
                    <a:pt x="132" y="986"/>
                  </a:cubicBezTo>
                  <a:cubicBezTo>
                    <a:pt x="173" y="992"/>
                    <a:pt x="215" y="995"/>
                    <a:pt x="257" y="995"/>
                  </a:cubicBezTo>
                  <a:cubicBezTo>
                    <a:pt x="287" y="995"/>
                    <a:pt x="318" y="994"/>
                    <a:pt x="349" y="992"/>
                  </a:cubicBezTo>
                  <a:cubicBezTo>
                    <a:pt x="430" y="981"/>
                    <a:pt x="511" y="961"/>
                    <a:pt x="587" y="931"/>
                  </a:cubicBezTo>
                  <a:cubicBezTo>
                    <a:pt x="663" y="895"/>
                    <a:pt x="734" y="850"/>
                    <a:pt x="794" y="789"/>
                  </a:cubicBezTo>
                  <a:cubicBezTo>
                    <a:pt x="850" y="734"/>
                    <a:pt x="901" y="663"/>
                    <a:pt x="931" y="587"/>
                  </a:cubicBezTo>
                  <a:cubicBezTo>
                    <a:pt x="951" y="546"/>
                    <a:pt x="961" y="506"/>
                    <a:pt x="971" y="466"/>
                  </a:cubicBezTo>
                  <a:cubicBezTo>
                    <a:pt x="982" y="425"/>
                    <a:pt x="987" y="385"/>
                    <a:pt x="992" y="344"/>
                  </a:cubicBezTo>
                  <a:cubicBezTo>
                    <a:pt x="997" y="309"/>
                    <a:pt x="997" y="268"/>
                    <a:pt x="997" y="228"/>
                  </a:cubicBezTo>
                  <a:cubicBezTo>
                    <a:pt x="997" y="192"/>
                    <a:pt x="992" y="157"/>
                    <a:pt x="987" y="127"/>
                  </a:cubicBezTo>
                  <a:cubicBezTo>
                    <a:pt x="987" y="101"/>
                    <a:pt x="976" y="71"/>
                    <a:pt x="976" y="56"/>
                  </a:cubicBezTo>
                  <a:cubicBezTo>
                    <a:pt x="971" y="46"/>
                    <a:pt x="971" y="36"/>
                    <a:pt x="971" y="31"/>
                  </a:cubicBezTo>
                  <a:lnTo>
                    <a:pt x="941" y="21"/>
                  </a:lnTo>
                  <a:cubicBezTo>
                    <a:pt x="926" y="21"/>
                    <a:pt x="901" y="10"/>
                    <a:pt x="870" y="10"/>
                  </a:cubicBezTo>
                  <a:cubicBezTo>
                    <a:pt x="835" y="5"/>
                    <a:pt x="805" y="5"/>
                    <a:pt x="769" y="0"/>
                  </a:cubicBezTo>
                  <a:close/>
                </a:path>
              </a:pathLst>
            </a:custGeom>
            <a:solidFill>
              <a:srgbClr val="F9BB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3914;p50"/>
            <p:cNvSpPr/>
            <p:nvPr/>
          </p:nvSpPr>
          <p:spPr>
            <a:xfrm>
              <a:off x="9074841" y="1044705"/>
              <a:ext cx="259879" cy="252206"/>
            </a:xfrm>
            <a:custGeom>
              <a:avLst/>
              <a:gdLst/>
              <a:ahLst/>
              <a:cxnLst/>
              <a:rect l="l" t="t" r="r" b="b"/>
              <a:pathLst>
                <a:path w="779" h="756" extrusionOk="0">
                  <a:moveTo>
                    <a:pt x="726" y="1"/>
                  </a:moveTo>
                  <a:cubicBezTo>
                    <a:pt x="722" y="1"/>
                    <a:pt x="719" y="2"/>
                    <a:pt x="715" y="4"/>
                  </a:cubicBezTo>
                  <a:lnTo>
                    <a:pt x="18" y="707"/>
                  </a:lnTo>
                  <a:cubicBezTo>
                    <a:pt x="0" y="724"/>
                    <a:pt x="30" y="756"/>
                    <a:pt x="52" y="756"/>
                  </a:cubicBezTo>
                  <a:cubicBezTo>
                    <a:pt x="56" y="756"/>
                    <a:pt x="60" y="755"/>
                    <a:pt x="63" y="752"/>
                  </a:cubicBezTo>
                  <a:lnTo>
                    <a:pt x="761" y="50"/>
                  </a:lnTo>
                  <a:cubicBezTo>
                    <a:pt x="778" y="32"/>
                    <a:pt x="748" y="1"/>
                    <a:pt x="726" y="1"/>
                  </a:cubicBezTo>
                  <a:close/>
                </a:path>
              </a:pathLst>
            </a:custGeom>
            <a:solidFill>
              <a:srgbClr val="F276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3915;p50"/>
            <p:cNvSpPr/>
            <p:nvPr/>
          </p:nvSpPr>
          <p:spPr>
            <a:xfrm>
              <a:off x="7314075" y="3325559"/>
              <a:ext cx="332605" cy="330603"/>
            </a:xfrm>
            <a:custGeom>
              <a:avLst/>
              <a:gdLst/>
              <a:ahLst/>
              <a:cxnLst/>
              <a:rect l="l" t="t" r="r" b="b"/>
              <a:pathLst>
                <a:path w="997" h="991" extrusionOk="0">
                  <a:moveTo>
                    <a:pt x="256" y="1"/>
                  </a:moveTo>
                  <a:cubicBezTo>
                    <a:pt x="214" y="1"/>
                    <a:pt x="172" y="3"/>
                    <a:pt x="127" y="9"/>
                  </a:cubicBezTo>
                  <a:cubicBezTo>
                    <a:pt x="102" y="9"/>
                    <a:pt x="77" y="19"/>
                    <a:pt x="56" y="19"/>
                  </a:cubicBezTo>
                  <a:cubicBezTo>
                    <a:pt x="46" y="19"/>
                    <a:pt x="41" y="24"/>
                    <a:pt x="31" y="24"/>
                  </a:cubicBezTo>
                  <a:cubicBezTo>
                    <a:pt x="31" y="24"/>
                    <a:pt x="26" y="40"/>
                    <a:pt x="26" y="55"/>
                  </a:cubicBezTo>
                  <a:cubicBezTo>
                    <a:pt x="21" y="75"/>
                    <a:pt x="16" y="100"/>
                    <a:pt x="11" y="131"/>
                  </a:cubicBezTo>
                  <a:cubicBezTo>
                    <a:pt x="1" y="201"/>
                    <a:pt x="1" y="272"/>
                    <a:pt x="6" y="343"/>
                  </a:cubicBezTo>
                  <a:cubicBezTo>
                    <a:pt x="16" y="429"/>
                    <a:pt x="36" y="510"/>
                    <a:pt x="66" y="586"/>
                  </a:cubicBezTo>
                  <a:cubicBezTo>
                    <a:pt x="102" y="662"/>
                    <a:pt x="147" y="732"/>
                    <a:pt x="208" y="793"/>
                  </a:cubicBezTo>
                  <a:cubicBezTo>
                    <a:pt x="264" y="849"/>
                    <a:pt x="334" y="899"/>
                    <a:pt x="410" y="930"/>
                  </a:cubicBezTo>
                  <a:cubicBezTo>
                    <a:pt x="451" y="950"/>
                    <a:pt x="491" y="960"/>
                    <a:pt x="532" y="970"/>
                  </a:cubicBezTo>
                  <a:cubicBezTo>
                    <a:pt x="572" y="980"/>
                    <a:pt x="613" y="985"/>
                    <a:pt x="653" y="990"/>
                  </a:cubicBezTo>
                  <a:lnTo>
                    <a:pt x="769" y="990"/>
                  </a:lnTo>
                  <a:cubicBezTo>
                    <a:pt x="805" y="990"/>
                    <a:pt x="835" y="985"/>
                    <a:pt x="871" y="985"/>
                  </a:cubicBezTo>
                  <a:cubicBezTo>
                    <a:pt x="896" y="980"/>
                    <a:pt x="921" y="975"/>
                    <a:pt x="941" y="970"/>
                  </a:cubicBezTo>
                  <a:cubicBezTo>
                    <a:pt x="956" y="965"/>
                    <a:pt x="967" y="965"/>
                    <a:pt x="967" y="965"/>
                  </a:cubicBezTo>
                  <a:cubicBezTo>
                    <a:pt x="967" y="965"/>
                    <a:pt x="972" y="955"/>
                    <a:pt x="977" y="935"/>
                  </a:cubicBezTo>
                  <a:cubicBezTo>
                    <a:pt x="977" y="920"/>
                    <a:pt x="982" y="894"/>
                    <a:pt x="987" y="864"/>
                  </a:cubicBezTo>
                  <a:cubicBezTo>
                    <a:pt x="992" y="834"/>
                    <a:pt x="997" y="803"/>
                    <a:pt x="997" y="763"/>
                  </a:cubicBezTo>
                  <a:cubicBezTo>
                    <a:pt x="997" y="682"/>
                    <a:pt x="992" y="606"/>
                    <a:pt x="972" y="525"/>
                  </a:cubicBezTo>
                  <a:cubicBezTo>
                    <a:pt x="962" y="485"/>
                    <a:pt x="946" y="444"/>
                    <a:pt x="931" y="409"/>
                  </a:cubicBezTo>
                  <a:cubicBezTo>
                    <a:pt x="896" y="333"/>
                    <a:pt x="850" y="262"/>
                    <a:pt x="790" y="201"/>
                  </a:cubicBezTo>
                  <a:cubicBezTo>
                    <a:pt x="734" y="146"/>
                    <a:pt x="663" y="95"/>
                    <a:pt x="587" y="65"/>
                  </a:cubicBezTo>
                  <a:cubicBezTo>
                    <a:pt x="511" y="30"/>
                    <a:pt x="431" y="9"/>
                    <a:pt x="345" y="4"/>
                  </a:cubicBezTo>
                  <a:cubicBezTo>
                    <a:pt x="315" y="2"/>
                    <a:pt x="286" y="1"/>
                    <a:pt x="256" y="1"/>
                  </a:cubicBezTo>
                  <a:close/>
                </a:path>
              </a:pathLst>
            </a:custGeom>
            <a:solidFill>
              <a:srgbClr val="F9BB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3916;p50"/>
            <p:cNvSpPr/>
            <p:nvPr/>
          </p:nvSpPr>
          <p:spPr>
            <a:xfrm>
              <a:off x="7254360" y="3267846"/>
              <a:ext cx="258211" cy="251539"/>
            </a:xfrm>
            <a:custGeom>
              <a:avLst/>
              <a:gdLst/>
              <a:ahLst/>
              <a:cxnLst/>
              <a:rect l="l" t="t" r="r" b="b"/>
              <a:pathLst>
                <a:path w="774" h="754" extrusionOk="0">
                  <a:moveTo>
                    <a:pt x="46" y="0"/>
                  </a:moveTo>
                  <a:cubicBezTo>
                    <a:pt x="26" y="0"/>
                    <a:pt x="0" y="34"/>
                    <a:pt x="13" y="51"/>
                  </a:cubicBezTo>
                  <a:lnTo>
                    <a:pt x="716" y="749"/>
                  </a:lnTo>
                  <a:cubicBezTo>
                    <a:pt x="718" y="752"/>
                    <a:pt x="722" y="754"/>
                    <a:pt x="726" y="754"/>
                  </a:cubicBezTo>
                  <a:cubicBezTo>
                    <a:pt x="745" y="754"/>
                    <a:pt x="774" y="720"/>
                    <a:pt x="761" y="703"/>
                  </a:cubicBezTo>
                  <a:lnTo>
                    <a:pt x="58" y="5"/>
                  </a:lnTo>
                  <a:cubicBezTo>
                    <a:pt x="55" y="2"/>
                    <a:pt x="51" y="0"/>
                    <a:pt x="46" y="0"/>
                  </a:cubicBezTo>
                  <a:close/>
                </a:path>
              </a:pathLst>
            </a:custGeom>
            <a:solidFill>
              <a:srgbClr val="F276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3917;p50"/>
            <p:cNvSpPr/>
            <p:nvPr/>
          </p:nvSpPr>
          <p:spPr>
            <a:xfrm>
              <a:off x="5927280" y="7629392"/>
              <a:ext cx="332605" cy="332272"/>
            </a:xfrm>
            <a:custGeom>
              <a:avLst/>
              <a:gdLst/>
              <a:ahLst/>
              <a:cxnLst/>
              <a:rect l="l" t="t" r="r" b="b"/>
              <a:pathLst>
                <a:path w="997" h="996" extrusionOk="0">
                  <a:moveTo>
                    <a:pt x="255" y="1"/>
                  </a:moveTo>
                  <a:cubicBezTo>
                    <a:pt x="212" y="1"/>
                    <a:pt x="169" y="3"/>
                    <a:pt x="127" y="9"/>
                  </a:cubicBezTo>
                  <a:cubicBezTo>
                    <a:pt x="102" y="14"/>
                    <a:pt x="71" y="19"/>
                    <a:pt x="56" y="19"/>
                  </a:cubicBezTo>
                  <a:lnTo>
                    <a:pt x="31" y="29"/>
                  </a:lnTo>
                  <a:cubicBezTo>
                    <a:pt x="31" y="29"/>
                    <a:pt x="26" y="44"/>
                    <a:pt x="21" y="60"/>
                  </a:cubicBezTo>
                  <a:cubicBezTo>
                    <a:pt x="21" y="75"/>
                    <a:pt x="16" y="100"/>
                    <a:pt x="11" y="130"/>
                  </a:cubicBezTo>
                  <a:cubicBezTo>
                    <a:pt x="1" y="201"/>
                    <a:pt x="1" y="272"/>
                    <a:pt x="6" y="348"/>
                  </a:cubicBezTo>
                  <a:cubicBezTo>
                    <a:pt x="16" y="429"/>
                    <a:pt x="36" y="510"/>
                    <a:pt x="66" y="586"/>
                  </a:cubicBezTo>
                  <a:cubicBezTo>
                    <a:pt x="102" y="661"/>
                    <a:pt x="147" y="732"/>
                    <a:pt x="208" y="793"/>
                  </a:cubicBezTo>
                  <a:cubicBezTo>
                    <a:pt x="264" y="849"/>
                    <a:pt x="334" y="899"/>
                    <a:pt x="410" y="929"/>
                  </a:cubicBezTo>
                  <a:cubicBezTo>
                    <a:pt x="451" y="950"/>
                    <a:pt x="486" y="960"/>
                    <a:pt x="527" y="970"/>
                  </a:cubicBezTo>
                  <a:cubicBezTo>
                    <a:pt x="567" y="980"/>
                    <a:pt x="608" y="985"/>
                    <a:pt x="648" y="990"/>
                  </a:cubicBezTo>
                  <a:cubicBezTo>
                    <a:pt x="688" y="995"/>
                    <a:pt x="729" y="995"/>
                    <a:pt x="769" y="995"/>
                  </a:cubicBezTo>
                  <a:cubicBezTo>
                    <a:pt x="800" y="995"/>
                    <a:pt x="835" y="990"/>
                    <a:pt x="865" y="985"/>
                  </a:cubicBezTo>
                  <a:cubicBezTo>
                    <a:pt x="896" y="985"/>
                    <a:pt x="921" y="975"/>
                    <a:pt x="941" y="975"/>
                  </a:cubicBezTo>
                  <a:lnTo>
                    <a:pt x="967" y="970"/>
                  </a:lnTo>
                  <a:cubicBezTo>
                    <a:pt x="967" y="970"/>
                    <a:pt x="972" y="960"/>
                    <a:pt x="972" y="940"/>
                  </a:cubicBezTo>
                  <a:cubicBezTo>
                    <a:pt x="977" y="924"/>
                    <a:pt x="982" y="899"/>
                    <a:pt x="987" y="869"/>
                  </a:cubicBezTo>
                  <a:cubicBezTo>
                    <a:pt x="987" y="838"/>
                    <a:pt x="992" y="808"/>
                    <a:pt x="992" y="768"/>
                  </a:cubicBezTo>
                  <a:cubicBezTo>
                    <a:pt x="997" y="727"/>
                    <a:pt x="992" y="692"/>
                    <a:pt x="992" y="651"/>
                  </a:cubicBezTo>
                  <a:cubicBezTo>
                    <a:pt x="987" y="611"/>
                    <a:pt x="982" y="570"/>
                    <a:pt x="972" y="530"/>
                  </a:cubicBezTo>
                  <a:cubicBezTo>
                    <a:pt x="962" y="489"/>
                    <a:pt x="946" y="449"/>
                    <a:pt x="931" y="414"/>
                  </a:cubicBezTo>
                  <a:cubicBezTo>
                    <a:pt x="896" y="333"/>
                    <a:pt x="850" y="267"/>
                    <a:pt x="790" y="206"/>
                  </a:cubicBezTo>
                  <a:cubicBezTo>
                    <a:pt x="734" y="146"/>
                    <a:pt x="663" y="100"/>
                    <a:pt x="587" y="70"/>
                  </a:cubicBezTo>
                  <a:cubicBezTo>
                    <a:pt x="511" y="34"/>
                    <a:pt x="425" y="14"/>
                    <a:pt x="345" y="4"/>
                  </a:cubicBezTo>
                  <a:cubicBezTo>
                    <a:pt x="315" y="2"/>
                    <a:pt x="285" y="1"/>
                    <a:pt x="255" y="1"/>
                  </a:cubicBezTo>
                  <a:close/>
                </a:path>
              </a:pathLst>
            </a:custGeom>
            <a:solidFill>
              <a:srgbClr val="F9BB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3918;p50"/>
            <p:cNvSpPr/>
            <p:nvPr/>
          </p:nvSpPr>
          <p:spPr>
            <a:xfrm>
              <a:off x="5867565" y="7573347"/>
              <a:ext cx="258545" cy="252540"/>
            </a:xfrm>
            <a:custGeom>
              <a:avLst/>
              <a:gdLst/>
              <a:ahLst/>
              <a:cxnLst/>
              <a:rect l="l" t="t" r="r" b="b"/>
              <a:pathLst>
                <a:path w="775" h="757" extrusionOk="0">
                  <a:moveTo>
                    <a:pt x="46" y="0"/>
                  </a:moveTo>
                  <a:cubicBezTo>
                    <a:pt x="26" y="0"/>
                    <a:pt x="0" y="34"/>
                    <a:pt x="13" y="51"/>
                  </a:cubicBezTo>
                  <a:cubicBezTo>
                    <a:pt x="245" y="283"/>
                    <a:pt x="478" y="516"/>
                    <a:pt x="711" y="754"/>
                  </a:cubicBezTo>
                  <a:cubicBezTo>
                    <a:pt x="714" y="756"/>
                    <a:pt x="717" y="757"/>
                    <a:pt x="720" y="757"/>
                  </a:cubicBezTo>
                  <a:cubicBezTo>
                    <a:pt x="742" y="757"/>
                    <a:pt x="774" y="721"/>
                    <a:pt x="761" y="708"/>
                  </a:cubicBezTo>
                  <a:lnTo>
                    <a:pt x="761" y="703"/>
                  </a:lnTo>
                  <a:lnTo>
                    <a:pt x="58" y="5"/>
                  </a:lnTo>
                  <a:cubicBezTo>
                    <a:pt x="55" y="2"/>
                    <a:pt x="51" y="0"/>
                    <a:pt x="46" y="0"/>
                  </a:cubicBezTo>
                  <a:close/>
                </a:path>
              </a:pathLst>
            </a:custGeom>
            <a:solidFill>
              <a:srgbClr val="F276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3919;p50"/>
            <p:cNvSpPr/>
            <p:nvPr/>
          </p:nvSpPr>
          <p:spPr>
            <a:xfrm>
              <a:off x="9618617" y="7375853"/>
              <a:ext cx="332939" cy="332939"/>
            </a:xfrm>
            <a:custGeom>
              <a:avLst/>
              <a:gdLst/>
              <a:ahLst/>
              <a:cxnLst/>
              <a:rect l="l" t="t" r="r" b="b"/>
              <a:pathLst>
                <a:path w="998" h="998" extrusionOk="0">
                  <a:moveTo>
                    <a:pt x="228" y="0"/>
                  </a:moveTo>
                  <a:cubicBezTo>
                    <a:pt x="193" y="5"/>
                    <a:pt x="158" y="5"/>
                    <a:pt x="127" y="10"/>
                  </a:cubicBezTo>
                  <a:cubicBezTo>
                    <a:pt x="97" y="16"/>
                    <a:pt x="72" y="26"/>
                    <a:pt x="56" y="26"/>
                  </a:cubicBezTo>
                  <a:cubicBezTo>
                    <a:pt x="53" y="24"/>
                    <a:pt x="49" y="23"/>
                    <a:pt x="45" y="23"/>
                  </a:cubicBezTo>
                  <a:cubicBezTo>
                    <a:pt x="30" y="23"/>
                    <a:pt x="17" y="39"/>
                    <a:pt x="21" y="56"/>
                  </a:cubicBezTo>
                  <a:cubicBezTo>
                    <a:pt x="21" y="76"/>
                    <a:pt x="16" y="101"/>
                    <a:pt x="11" y="132"/>
                  </a:cubicBezTo>
                  <a:cubicBezTo>
                    <a:pt x="6" y="157"/>
                    <a:pt x="1" y="193"/>
                    <a:pt x="1" y="228"/>
                  </a:cubicBezTo>
                  <a:cubicBezTo>
                    <a:pt x="1" y="268"/>
                    <a:pt x="1" y="309"/>
                    <a:pt x="1" y="344"/>
                  </a:cubicBezTo>
                  <a:cubicBezTo>
                    <a:pt x="6" y="385"/>
                    <a:pt x="16" y="430"/>
                    <a:pt x="21" y="471"/>
                  </a:cubicBezTo>
                  <a:cubicBezTo>
                    <a:pt x="72" y="673"/>
                    <a:pt x="213" y="845"/>
                    <a:pt x="405" y="931"/>
                  </a:cubicBezTo>
                  <a:cubicBezTo>
                    <a:pt x="486" y="966"/>
                    <a:pt x="567" y="986"/>
                    <a:pt x="648" y="992"/>
                  </a:cubicBezTo>
                  <a:cubicBezTo>
                    <a:pt x="678" y="996"/>
                    <a:pt x="709" y="997"/>
                    <a:pt x="740" y="997"/>
                  </a:cubicBezTo>
                  <a:cubicBezTo>
                    <a:pt x="782" y="997"/>
                    <a:pt x="825" y="994"/>
                    <a:pt x="866" y="992"/>
                  </a:cubicBezTo>
                  <a:cubicBezTo>
                    <a:pt x="896" y="986"/>
                    <a:pt x="921" y="976"/>
                    <a:pt x="936" y="976"/>
                  </a:cubicBezTo>
                  <a:cubicBezTo>
                    <a:pt x="946" y="976"/>
                    <a:pt x="957" y="971"/>
                    <a:pt x="962" y="971"/>
                  </a:cubicBezTo>
                  <a:cubicBezTo>
                    <a:pt x="967" y="961"/>
                    <a:pt x="972" y="951"/>
                    <a:pt x="972" y="941"/>
                  </a:cubicBezTo>
                  <a:cubicBezTo>
                    <a:pt x="977" y="926"/>
                    <a:pt x="982" y="895"/>
                    <a:pt x="987" y="870"/>
                  </a:cubicBezTo>
                  <a:cubicBezTo>
                    <a:pt x="992" y="799"/>
                    <a:pt x="997" y="724"/>
                    <a:pt x="987" y="653"/>
                  </a:cubicBezTo>
                  <a:cubicBezTo>
                    <a:pt x="982" y="572"/>
                    <a:pt x="962" y="486"/>
                    <a:pt x="931" y="410"/>
                  </a:cubicBezTo>
                  <a:cubicBezTo>
                    <a:pt x="896" y="334"/>
                    <a:pt x="850" y="263"/>
                    <a:pt x="790" y="208"/>
                  </a:cubicBezTo>
                  <a:cubicBezTo>
                    <a:pt x="734" y="147"/>
                    <a:pt x="663" y="101"/>
                    <a:pt x="587" y="66"/>
                  </a:cubicBezTo>
                  <a:cubicBezTo>
                    <a:pt x="547" y="51"/>
                    <a:pt x="506" y="36"/>
                    <a:pt x="466" y="26"/>
                  </a:cubicBezTo>
                  <a:cubicBezTo>
                    <a:pt x="426" y="16"/>
                    <a:pt x="385" y="10"/>
                    <a:pt x="345" y="5"/>
                  </a:cubicBezTo>
                  <a:cubicBezTo>
                    <a:pt x="304" y="0"/>
                    <a:pt x="269" y="0"/>
                    <a:pt x="228" y="0"/>
                  </a:cubicBezTo>
                  <a:close/>
                </a:path>
              </a:pathLst>
            </a:custGeom>
            <a:solidFill>
              <a:srgbClr val="F9BB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3920;p50"/>
            <p:cNvSpPr/>
            <p:nvPr/>
          </p:nvSpPr>
          <p:spPr>
            <a:xfrm>
              <a:off x="9751391" y="7514299"/>
              <a:ext cx="259545" cy="253207"/>
            </a:xfrm>
            <a:custGeom>
              <a:avLst/>
              <a:gdLst/>
              <a:ahLst/>
              <a:cxnLst/>
              <a:rect l="l" t="t" r="r" b="b"/>
              <a:pathLst>
                <a:path w="778" h="759" extrusionOk="0">
                  <a:moveTo>
                    <a:pt x="51" y="0"/>
                  </a:moveTo>
                  <a:cubicBezTo>
                    <a:pt x="29" y="0"/>
                    <a:pt x="1" y="34"/>
                    <a:pt x="17" y="51"/>
                  </a:cubicBezTo>
                  <a:lnTo>
                    <a:pt x="715" y="754"/>
                  </a:lnTo>
                  <a:cubicBezTo>
                    <a:pt x="719" y="757"/>
                    <a:pt x="723" y="758"/>
                    <a:pt x="727" y="758"/>
                  </a:cubicBezTo>
                  <a:cubicBezTo>
                    <a:pt x="749" y="758"/>
                    <a:pt x="778" y="721"/>
                    <a:pt x="761" y="708"/>
                  </a:cubicBezTo>
                  <a:lnTo>
                    <a:pt x="63" y="5"/>
                  </a:lnTo>
                  <a:cubicBezTo>
                    <a:pt x="59" y="2"/>
                    <a:pt x="55" y="0"/>
                    <a:pt x="51" y="0"/>
                  </a:cubicBezTo>
                  <a:close/>
                </a:path>
              </a:pathLst>
            </a:custGeom>
            <a:solidFill>
              <a:srgbClr val="F276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3921;p50"/>
            <p:cNvSpPr/>
            <p:nvPr/>
          </p:nvSpPr>
          <p:spPr>
            <a:xfrm>
              <a:off x="5893586" y="2790791"/>
              <a:ext cx="332605" cy="332272"/>
            </a:xfrm>
            <a:custGeom>
              <a:avLst/>
              <a:gdLst/>
              <a:ahLst/>
              <a:cxnLst/>
              <a:rect l="l" t="t" r="r" b="b"/>
              <a:pathLst>
                <a:path w="997" h="996" extrusionOk="0">
                  <a:moveTo>
                    <a:pt x="741" y="1"/>
                  </a:moveTo>
                  <a:cubicBezTo>
                    <a:pt x="712" y="1"/>
                    <a:pt x="682" y="2"/>
                    <a:pt x="653" y="4"/>
                  </a:cubicBezTo>
                  <a:cubicBezTo>
                    <a:pt x="567" y="14"/>
                    <a:pt x="486" y="34"/>
                    <a:pt x="410" y="70"/>
                  </a:cubicBezTo>
                  <a:cubicBezTo>
                    <a:pt x="334" y="100"/>
                    <a:pt x="264" y="151"/>
                    <a:pt x="208" y="206"/>
                  </a:cubicBezTo>
                  <a:cubicBezTo>
                    <a:pt x="147" y="267"/>
                    <a:pt x="102" y="333"/>
                    <a:pt x="66" y="409"/>
                  </a:cubicBezTo>
                  <a:cubicBezTo>
                    <a:pt x="51" y="449"/>
                    <a:pt x="36" y="490"/>
                    <a:pt x="26" y="530"/>
                  </a:cubicBezTo>
                  <a:cubicBezTo>
                    <a:pt x="16" y="571"/>
                    <a:pt x="11" y="611"/>
                    <a:pt x="6" y="651"/>
                  </a:cubicBezTo>
                  <a:cubicBezTo>
                    <a:pt x="1" y="692"/>
                    <a:pt x="1" y="732"/>
                    <a:pt x="1" y="768"/>
                  </a:cubicBezTo>
                  <a:cubicBezTo>
                    <a:pt x="6" y="808"/>
                    <a:pt x="6" y="839"/>
                    <a:pt x="11" y="869"/>
                  </a:cubicBezTo>
                  <a:cubicBezTo>
                    <a:pt x="16" y="899"/>
                    <a:pt x="21" y="925"/>
                    <a:pt x="26" y="940"/>
                  </a:cubicBezTo>
                  <a:cubicBezTo>
                    <a:pt x="17" y="958"/>
                    <a:pt x="32" y="976"/>
                    <a:pt x="50" y="976"/>
                  </a:cubicBezTo>
                  <a:cubicBezTo>
                    <a:pt x="52" y="976"/>
                    <a:pt x="54" y="976"/>
                    <a:pt x="56" y="975"/>
                  </a:cubicBezTo>
                  <a:cubicBezTo>
                    <a:pt x="71" y="975"/>
                    <a:pt x="97" y="985"/>
                    <a:pt x="127" y="985"/>
                  </a:cubicBezTo>
                  <a:cubicBezTo>
                    <a:pt x="157" y="990"/>
                    <a:pt x="193" y="995"/>
                    <a:pt x="228" y="995"/>
                  </a:cubicBezTo>
                  <a:lnTo>
                    <a:pt x="344" y="995"/>
                  </a:lnTo>
                  <a:cubicBezTo>
                    <a:pt x="385" y="990"/>
                    <a:pt x="425" y="985"/>
                    <a:pt x="466" y="975"/>
                  </a:cubicBezTo>
                  <a:cubicBezTo>
                    <a:pt x="506" y="965"/>
                    <a:pt x="547" y="950"/>
                    <a:pt x="587" y="935"/>
                  </a:cubicBezTo>
                  <a:cubicBezTo>
                    <a:pt x="663" y="899"/>
                    <a:pt x="734" y="854"/>
                    <a:pt x="789" y="793"/>
                  </a:cubicBezTo>
                  <a:cubicBezTo>
                    <a:pt x="850" y="737"/>
                    <a:pt x="896" y="667"/>
                    <a:pt x="931" y="591"/>
                  </a:cubicBezTo>
                  <a:cubicBezTo>
                    <a:pt x="961" y="515"/>
                    <a:pt x="982" y="434"/>
                    <a:pt x="992" y="348"/>
                  </a:cubicBezTo>
                  <a:cubicBezTo>
                    <a:pt x="997" y="277"/>
                    <a:pt x="997" y="206"/>
                    <a:pt x="987" y="131"/>
                  </a:cubicBezTo>
                  <a:cubicBezTo>
                    <a:pt x="982" y="105"/>
                    <a:pt x="972" y="75"/>
                    <a:pt x="972" y="60"/>
                  </a:cubicBezTo>
                  <a:cubicBezTo>
                    <a:pt x="972" y="50"/>
                    <a:pt x="972" y="45"/>
                    <a:pt x="966" y="34"/>
                  </a:cubicBezTo>
                  <a:cubicBezTo>
                    <a:pt x="956" y="29"/>
                    <a:pt x="951" y="24"/>
                    <a:pt x="941" y="19"/>
                  </a:cubicBezTo>
                  <a:cubicBezTo>
                    <a:pt x="926" y="19"/>
                    <a:pt x="896" y="9"/>
                    <a:pt x="870" y="9"/>
                  </a:cubicBezTo>
                  <a:cubicBezTo>
                    <a:pt x="826" y="3"/>
                    <a:pt x="783" y="1"/>
                    <a:pt x="741" y="1"/>
                  </a:cubicBezTo>
                  <a:close/>
                </a:path>
              </a:pathLst>
            </a:custGeom>
            <a:solidFill>
              <a:srgbClr val="F9BB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3922;p50"/>
            <p:cNvSpPr/>
            <p:nvPr/>
          </p:nvSpPr>
          <p:spPr>
            <a:xfrm>
              <a:off x="6026360" y="2735079"/>
              <a:ext cx="261213" cy="252540"/>
            </a:xfrm>
            <a:custGeom>
              <a:avLst/>
              <a:gdLst/>
              <a:ahLst/>
              <a:cxnLst/>
              <a:rect l="l" t="t" r="r" b="b"/>
              <a:pathLst>
                <a:path w="783" h="757" extrusionOk="0">
                  <a:moveTo>
                    <a:pt x="731" y="1"/>
                  </a:moveTo>
                  <a:cubicBezTo>
                    <a:pt x="727" y="1"/>
                    <a:pt x="723" y="2"/>
                    <a:pt x="720" y="4"/>
                  </a:cubicBezTo>
                  <a:cubicBezTo>
                    <a:pt x="488" y="237"/>
                    <a:pt x="250" y="475"/>
                    <a:pt x="17" y="707"/>
                  </a:cubicBezTo>
                  <a:cubicBezTo>
                    <a:pt x="0" y="724"/>
                    <a:pt x="30" y="756"/>
                    <a:pt x="52" y="756"/>
                  </a:cubicBezTo>
                  <a:cubicBezTo>
                    <a:pt x="56" y="756"/>
                    <a:pt x="60" y="755"/>
                    <a:pt x="63" y="753"/>
                  </a:cubicBezTo>
                  <a:lnTo>
                    <a:pt x="766" y="50"/>
                  </a:lnTo>
                  <a:cubicBezTo>
                    <a:pt x="783" y="33"/>
                    <a:pt x="753" y="1"/>
                    <a:pt x="731" y="1"/>
                  </a:cubicBezTo>
                  <a:close/>
                </a:path>
              </a:pathLst>
            </a:custGeom>
            <a:solidFill>
              <a:srgbClr val="F276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3923;p50"/>
            <p:cNvSpPr/>
            <p:nvPr/>
          </p:nvSpPr>
          <p:spPr>
            <a:xfrm>
              <a:off x="6853700" y="501597"/>
              <a:ext cx="330937" cy="331604"/>
            </a:xfrm>
            <a:custGeom>
              <a:avLst/>
              <a:gdLst/>
              <a:ahLst/>
              <a:cxnLst/>
              <a:rect l="l" t="t" r="r" b="b"/>
              <a:pathLst>
                <a:path w="992" h="994" extrusionOk="0">
                  <a:moveTo>
                    <a:pt x="252" y="0"/>
                  </a:moveTo>
                  <a:cubicBezTo>
                    <a:pt x="209" y="0"/>
                    <a:pt x="168" y="3"/>
                    <a:pt x="127" y="9"/>
                  </a:cubicBezTo>
                  <a:cubicBezTo>
                    <a:pt x="96" y="14"/>
                    <a:pt x="71" y="19"/>
                    <a:pt x="56" y="19"/>
                  </a:cubicBezTo>
                  <a:lnTo>
                    <a:pt x="25" y="29"/>
                  </a:lnTo>
                  <a:cubicBezTo>
                    <a:pt x="25" y="34"/>
                    <a:pt x="20" y="44"/>
                    <a:pt x="20" y="54"/>
                  </a:cubicBezTo>
                  <a:cubicBezTo>
                    <a:pt x="20" y="69"/>
                    <a:pt x="10" y="95"/>
                    <a:pt x="10" y="125"/>
                  </a:cubicBezTo>
                  <a:cubicBezTo>
                    <a:pt x="0" y="196"/>
                    <a:pt x="0" y="272"/>
                    <a:pt x="5" y="342"/>
                  </a:cubicBezTo>
                  <a:cubicBezTo>
                    <a:pt x="10" y="423"/>
                    <a:pt x="30" y="504"/>
                    <a:pt x="66" y="585"/>
                  </a:cubicBezTo>
                  <a:cubicBezTo>
                    <a:pt x="96" y="661"/>
                    <a:pt x="147" y="727"/>
                    <a:pt x="202" y="787"/>
                  </a:cubicBezTo>
                  <a:cubicBezTo>
                    <a:pt x="263" y="848"/>
                    <a:pt x="334" y="894"/>
                    <a:pt x="410" y="929"/>
                  </a:cubicBezTo>
                  <a:cubicBezTo>
                    <a:pt x="445" y="944"/>
                    <a:pt x="486" y="959"/>
                    <a:pt x="526" y="970"/>
                  </a:cubicBezTo>
                  <a:cubicBezTo>
                    <a:pt x="566" y="980"/>
                    <a:pt x="607" y="985"/>
                    <a:pt x="647" y="990"/>
                  </a:cubicBezTo>
                  <a:cubicBezTo>
                    <a:pt x="679" y="992"/>
                    <a:pt x="709" y="993"/>
                    <a:pt x="739" y="993"/>
                  </a:cubicBezTo>
                  <a:cubicBezTo>
                    <a:pt x="782" y="993"/>
                    <a:pt x="823" y="991"/>
                    <a:pt x="865" y="985"/>
                  </a:cubicBezTo>
                  <a:cubicBezTo>
                    <a:pt x="895" y="980"/>
                    <a:pt x="920" y="970"/>
                    <a:pt x="936" y="970"/>
                  </a:cubicBezTo>
                  <a:lnTo>
                    <a:pt x="966" y="964"/>
                  </a:lnTo>
                  <a:cubicBezTo>
                    <a:pt x="966" y="964"/>
                    <a:pt x="966" y="954"/>
                    <a:pt x="971" y="939"/>
                  </a:cubicBezTo>
                  <a:cubicBezTo>
                    <a:pt x="976" y="919"/>
                    <a:pt x="981" y="894"/>
                    <a:pt x="981" y="863"/>
                  </a:cubicBezTo>
                  <a:cubicBezTo>
                    <a:pt x="986" y="838"/>
                    <a:pt x="991" y="803"/>
                    <a:pt x="991" y="767"/>
                  </a:cubicBezTo>
                  <a:cubicBezTo>
                    <a:pt x="991" y="727"/>
                    <a:pt x="991" y="686"/>
                    <a:pt x="986" y="651"/>
                  </a:cubicBezTo>
                  <a:cubicBezTo>
                    <a:pt x="986" y="605"/>
                    <a:pt x="976" y="565"/>
                    <a:pt x="966" y="524"/>
                  </a:cubicBezTo>
                  <a:cubicBezTo>
                    <a:pt x="956" y="484"/>
                    <a:pt x="946" y="444"/>
                    <a:pt x="926" y="408"/>
                  </a:cubicBezTo>
                  <a:cubicBezTo>
                    <a:pt x="895" y="332"/>
                    <a:pt x="850" y="262"/>
                    <a:pt x="789" y="201"/>
                  </a:cubicBezTo>
                  <a:cubicBezTo>
                    <a:pt x="728" y="145"/>
                    <a:pt x="663" y="95"/>
                    <a:pt x="582" y="64"/>
                  </a:cubicBezTo>
                  <a:cubicBezTo>
                    <a:pt x="506" y="29"/>
                    <a:pt x="425" y="14"/>
                    <a:pt x="344" y="4"/>
                  </a:cubicBezTo>
                  <a:cubicBezTo>
                    <a:pt x="313" y="2"/>
                    <a:pt x="282" y="0"/>
                    <a:pt x="252" y="0"/>
                  </a:cubicBezTo>
                  <a:close/>
                </a:path>
              </a:pathLst>
            </a:custGeom>
            <a:solidFill>
              <a:srgbClr val="F9BB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3924;p50"/>
            <p:cNvSpPr/>
            <p:nvPr/>
          </p:nvSpPr>
          <p:spPr>
            <a:xfrm>
              <a:off x="6792317" y="443549"/>
              <a:ext cx="259545" cy="253541"/>
            </a:xfrm>
            <a:custGeom>
              <a:avLst/>
              <a:gdLst/>
              <a:ahLst/>
              <a:cxnLst/>
              <a:rect l="l" t="t" r="r" b="b"/>
              <a:pathLst>
                <a:path w="778" h="760" extrusionOk="0">
                  <a:moveTo>
                    <a:pt x="50" y="1"/>
                  </a:moveTo>
                  <a:cubicBezTo>
                    <a:pt x="29" y="1"/>
                    <a:pt x="1" y="34"/>
                    <a:pt x="17" y="51"/>
                  </a:cubicBezTo>
                  <a:cubicBezTo>
                    <a:pt x="250" y="284"/>
                    <a:pt x="482" y="516"/>
                    <a:pt x="715" y="754"/>
                  </a:cubicBezTo>
                  <a:cubicBezTo>
                    <a:pt x="719" y="758"/>
                    <a:pt x="723" y="759"/>
                    <a:pt x="728" y="759"/>
                  </a:cubicBezTo>
                  <a:cubicBezTo>
                    <a:pt x="749" y="759"/>
                    <a:pt x="777" y="725"/>
                    <a:pt x="761" y="709"/>
                  </a:cubicBezTo>
                  <a:lnTo>
                    <a:pt x="63" y="6"/>
                  </a:lnTo>
                  <a:cubicBezTo>
                    <a:pt x="59" y="2"/>
                    <a:pt x="55" y="1"/>
                    <a:pt x="50" y="1"/>
                  </a:cubicBezTo>
                  <a:close/>
                </a:path>
              </a:pathLst>
            </a:custGeom>
            <a:solidFill>
              <a:srgbClr val="F276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3925;p50"/>
            <p:cNvSpPr/>
            <p:nvPr/>
          </p:nvSpPr>
          <p:spPr>
            <a:xfrm>
              <a:off x="6657874" y="5670800"/>
              <a:ext cx="332605" cy="331938"/>
            </a:xfrm>
            <a:custGeom>
              <a:avLst/>
              <a:gdLst/>
              <a:ahLst/>
              <a:cxnLst/>
              <a:rect l="l" t="t" r="r" b="b"/>
              <a:pathLst>
                <a:path w="997" h="995" extrusionOk="0">
                  <a:moveTo>
                    <a:pt x="257" y="0"/>
                  </a:moveTo>
                  <a:cubicBezTo>
                    <a:pt x="215" y="0"/>
                    <a:pt x="173" y="3"/>
                    <a:pt x="132" y="9"/>
                  </a:cubicBezTo>
                  <a:cubicBezTo>
                    <a:pt x="102" y="14"/>
                    <a:pt x="76" y="19"/>
                    <a:pt x="61" y="19"/>
                  </a:cubicBezTo>
                  <a:cubicBezTo>
                    <a:pt x="51" y="24"/>
                    <a:pt x="41" y="24"/>
                    <a:pt x="31" y="29"/>
                  </a:cubicBezTo>
                  <a:cubicBezTo>
                    <a:pt x="31" y="29"/>
                    <a:pt x="26" y="39"/>
                    <a:pt x="26" y="59"/>
                  </a:cubicBezTo>
                  <a:cubicBezTo>
                    <a:pt x="21" y="74"/>
                    <a:pt x="11" y="100"/>
                    <a:pt x="11" y="130"/>
                  </a:cubicBezTo>
                  <a:cubicBezTo>
                    <a:pt x="5" y="201"/>
                    <a:pt x="0" y="272"/>
                    <a:pt x="11" y="348"/>
                  </a:cubicBezTo>
                  <a:cubicBezTo>
                    <a:pt x="16" y="428"/>
                    <a:pt x="36" y="509"/>
                    <a:pt x="71" y="585"/>
                  </a:cubicBezTo>
                  <a:cubicBezTo>
                    <a:pt x="152" y="782"/>
                    <a:pt x="324" y="924"/>
                    <a:pt x="531" y="970"/>
                  </a:cubicBezTo>
                  <a:cubicBezTo>
                    <a:pt x="572" y="980"/>
                    <a:pt x="612" y="985"/>
                    <a:pt x="653" y="990"/>
                  </a:cubicBezTo>
                  <a:cubicBezTo>
                    <a:pt x="693" y="995"/>
                    <a:pt x="729" y="995"/>
                    <a:pt x="769" y="995"/>
                  </a:cubicBezTo>
                  <a:cubicBezTo>
                    <a:pt x="805" y="995"/>
                    <a:pt x="840" y="990"/>
                    <a:pt x="870" y="985"/>
                  </a:cubicBezTo>
                  <a:cubicBezTo>
                    <a:pt x="901" y="985"/>
                    <a:pt x="926" y="980"/>
                    <a:pt x="941" y="975"/>
                  </a:cubicBezTo>
                  <a:cubicBezTo>
                    <a:pt x="956" y="970"/>
                    <a:pt x="971" y="970"/>
                    <a:pt x="971" y="970"/>
                  </a:cubicBezTo>
                  <a:cubicBezTo>
                    <a:pt x="971" y="970"/>
                    <a:pt x="971" y="959"/>
                    <a:pt x="976" y="939"/>
                  </a:cubicBezTo>
                  <a:cubicBezTo>
                    <a:pt x="976" y="924"/>
                    <a:pt x="987" y="899"/>
                    <a:pt x="987" y="868"/>
                  </a:cubicBezTo>
                  <a:cubicBezTo>
                    <a:pt x="992" y="838"/>
                    <a:pt x="997" y="808"/>
                    <a:pt x="997" y="767"/>
                  </a:cubicBezTo>
                  <a:cubicBezTo>
                    <a:pt x="997" y="732"/>
                    <a:pt x="997" y="691"/>
                    <a:pt x="992" y="651"/>
                  </a:cubicBezTo>
                  <a:cubicBezTo>
                    <a:pt x="987" y="610"/>
                    <a:pt x="982" y="570"/>
                    <a:pt x="971" y="530"/>
                  </a:cubicBezTo>
                  <a:cubicBezTo>
                    <a:pt x="961" y="489"/>
                    <a:pt x="951" y="449"/>
                    <a:pt x="931" y="413"/>
                  </a:cubicBezTo>
                  <a:cubicBezTo>
                    <a:pt x="901" y="332"/>
                    <a:pt x="850" y="267"/>
                    <a:pt x="794" y="206"/>
                  </a:cubicBezTo>
                  <a:cubicBezTo>
                    <a:pt x="734" y="145"/>
                    <a:pt x="663" y="100"/>
                    <a:pt x="587" y="69"/>
                  </a:cubicBezTo>
                  <a:cubicBezTo>
                    <a:pt x="511" y="34"/>
                    <a:pt x="430" y="14"/>
                    <a:pt x="349" y="4"/>
                  </a:cubicBezTo>
                  <a:cubicBezTo>
                    <a:pt x="318" y="2"/>
                    <a:pt x="287" y="0"/>
                    <a:pt x="257" y="0"/>
                  </a:cubicBezTo>
                  <a:close/>
                </a:path>
              </a:pathLst>
            </a:custGeom>
            <a:solidFill>
              <a:srgbClr val="F9BB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3926;p50"/>
            <p:cNvSpPr/>
            <p:nvPr/>
          </p:nvSpPr>
          <p:spPr>
            <a:xfrm>
              <a:off x="6598159" y="5612752"/>
              <a:ext cx="258211" cy="251872"/>
            </a:xfrm>
            <a:custGeom>
              <a:avLst/>
              <a:gdLst/>
              <a:ahLst/>
              <a:cxnLst/>
              <a:rect l="l" t="t" r="r" b="b"/>
              <a:pathLst>
                <a:path w="774" h="755" extrusionOk="0">
                  <a:moveTo>
                    <a:pt x="51" y="1"/>
                  </a:moveTo>
                  <a:cubicBezTo>
                    <a:pt x="29" y="1"/>
                    <a:pt x="1" y="35"/>
                    <a:pt x="18" y="51"/>
                  </a:cubicBezTo>
                  <a:lnTo>
                    <a:pt x="716" y="749"/>
                  </a:lnTo>
                  <a:cubicBezTo>
                    <a:pt x="719" y="753"/>
                    <a:pt x="723" y="754"/>
                    <a:pt x="728" y="754"/>
                  </a:cubicBezTo>
                  <a:cubicBezTo>
                    <a:pt x="748" y="754"/>
                    <a:pt x="774" y="720"/>
                    <a:pt x="761" y="704"/>
                  </a:cubicBezTo>
                  <a:lnTo>
                    <a:pt x="63" y="6"/>
                  </a:lnTo>
                  <a:cubicBezTo>
                    <a:pt x="60" y="2"/>
                    <a:pt x="55" y="1"/>
                    <a:pt x="51" y="1"/>
                  </a:cubicBezTo>
                  <a:close/>
                </a:path>
              </a:pathLst>
            </a:custGeom>
            <a:solidFill>
              <a:srgbClr val="F276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3927;p50"/>
            <p:cNvSpPr/>
            <p:nvPr/>
          </p:nvSpPr>
          <p:spPr>
            <a:xfrm>
              <a:off x="7243351" y="7406878"/>
              <a:ext cx="334273" cy="331938"/>
            </a:xfrm>
            <a:custGeom>
              <a:avLst/>
              <a:gdLst/>
              <a:ahLst/>
              <a:cxnLst/>
              <a:rect l="l" t="t" r="r" b="b"/>
              <a:pathLst>
                <a:path w="1002" h="995" extrusionOk="0">
                  <a:moveTo>
                    <a:pt x="264" y="0"/>
                  </a:moveTo>
                  <a:cubicBezTo>
                    <a:pt x="222" y="0"/>
                    <a:pt x="178" y="3"/>
                    <a:pt x="137" y="8"/>
                  </a:cubicBezTo>
                  <a:cubicBezTo>
                    <a:pt x="106" y="14"/>
                    <a:pt x="81" y="19"/>
                    <a:pt x="66" y="19"/>
                  </a:cubicBezTo>
                  <a:lnTo>
                    <a:pt x="36" y="29"/>
                  </a:lnTo>
                  <a:cubicBezTo>
                    <a:pt x="36" y="29"/>
                    <a:pt x="36" y="39"/>
                    <a:pt x="26" y="59"/>
                  </a:cubicBezTo>
                  <a:cubicBezTo>
                    <a:pt x="21" y="84"/>
                    <a:pt x="15" y="110"/>
                    <a:pt x="15" y="130"/>
                  </a:cubicBezTo>
                  <a:cubicBezTo>
                    <a:pt x="5" y="206"/>
                    <a:pt x="0" y="277"/>
                    <a:pt x="10" y="347"/>
                  </a:cubicBezTo>
                  <a:cubicBezTo>
                    <a:pt x="15" y="433"/>
                    <a:pt x="41" y="514"/>
                    <a:pt x="71" y="590"/>
                  </a:cubicBezTo>
                  <a:cubicBezTo>
                    <a:pt x="137" y="742"/>
                    <a:pt x="263" y="868"/>
                    <a:pt x="415" y="934"/>
                  </a:cubicBezTo>
                  <a:cubicBezTo>
                    <a:pt x="455" y="949"/>
                    <a:pt x="496" y="964"/>
                    <a:pt x="536" y="974"/>
                  </a:cubicBezTo>
                  <a:cubicBezTo>
                    <a:pt x="577" y="985"/>
                    <a:pt x="617" y="990"/>
                    <a:pt x="658" y="995"/>
                  </a:cubicBezTo>
                  <a:lnTo>
                    <a:pt x="774" y="995"/>
                  </a:lnTo>
                  <a:cubicBezTo>
                    <a:pt x="804" y="995"/>
                    <a:pt x="840" y="990"/>
                    <a:pt x="875" y="985"/>
                  </a:cubicBezTo>
                  <a:cubicBezTo>
                    <a:pt x="900" y="985"/>
                    <a:pt x="931" y="974"/>
                    <a:pt x="946" y="974"/>
                  </a:cubicBezTo>
                  <a:cubicBezTo>
                    <a:pt x="956" y="974"/>
                    <a:pt x="961" y="969"/>
                    <a:pt x="971" y="969"/>
                  </a:cubicBezTo>
                  <a:cubicBezTo>
                    <a:pt x="971" y="969"/>
                    <a:pt x="976" y="959"/>
                    <a:pt x="981" y="939"/>
                  </a:cubicBezTo>
                  <a:cubicBezTo>
                    <a:pt x="981" y="924"/>
                    <a:pt x="991" y="899"/>
                    <a:pt x="991" y="868"/>
                  </a:cubicBezTo>
                  <a:cubicBezTo>
                    <a:pt x="997" y="833"/>
                    <a:pt x="997" y="802"/>
                    <a:pt x="1002" y="767"/>
                  </a:cubicBezTo>
                  <a:cubicBezTo>
                    <a:pt x="1002" y="727"/>
                    <a:pt x="1002" y="691"/>
                    <a:pt x="1002" y="651"/>
                  </a:cubicBezTo>
                  <a:cubicBezTo>
                    <a:pt x="997" y="610"/>
                    <a:pt x="986" y="570"/>
                    <a:pt x="981" y="529"/>
                  </a:cubicBezTo>
                  <a:cubicBezTo>
                    <a:pt x="966" y="489"/>
                    <a:pt x="956" y="448"/>
                    <a:pt x="941" y="413"/>
                  </a:cubicBezTo>
                  <a:cubicBezTo>
                    <a:pt x="906" y="332"/>
                    <a:pt x="860" y="266"/>
                    <a:pt x="799" y="206"/>
                  </a:cubicBezTo>
                  <a:cubicBezTo>
                    <a:pt x="739" y="145"/>
                    <a:pt x="673" y="100"/>
                    <a:pt x="592" y="69"/>
                  </a:cubicBezTo>
                  <a:cubicBezTo>
                    <a:pt x="516" y="34"/>
                    <a:pt x="435" y="14"/>
                    <a:pt x="354" y="3"/>
                  </a:cubicBezTo>
                  <a:cubicBezTo>
                    <a:pt x="325" y="1"/>
                    <a:pt x="295" y="0"/>
                    <a:pt x="264" y="0"/>
                  </a:cubicBezTo>
                  <a:close/>
                </a:path>
              </a:pathLst>
            </a:custGeom>
            <a:solidFill>
              <a:srgbClr val="F9BB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3928;p50"/>
            <p:cNvSpPr/>
            <p:nvPr/>
          </p:nvSpPr>
          <p:spPr>
            <a:xfrm>
              <a:off x="7185303" y="7348831"/>
              <a:ext cx="259545" cy="251539"/>
            </a:xfrm>
            <a:custGeom>
              <a:avLst/>
              <a:gdLst/>
              <a:ahLst/>
              <a:cxnLst/>
              <a:rect l="l" t="t" r="r" b="b"/>
              <a:pathLst>
                <a:path w="778" h="754" extrusionOk="0">
                  <a:moveTo>
                    <a:pt x="51" y="0"/>
                  </a:moveTo>
                  <a:cubicBezTo>
                    <a:pt x="29" y="0"/>
                    <a:pt x="1" y="34"/>
                    <a:pt x="18" y="51"/>
                  </a:cubicBezTo>
                  <a:lnTo>
                    <a:pt x="715" y="749"/>
                  </a:lnTo>
                  <a:cubicBezTo>
                    <a:pt x="719" y="752"/>
                    <a:pt x="723" y="754"/>
                    <a:pt x="728" y="754"/>
                  </a:cubicBezTo>
                  <a:cubicBezTo>
                    <a:pt x="750" y="754"/>
                    <a:pt x="778" y="720"/>
                    <a:pt x="761" y="703"/>
                  </a:cubicBezTo>
                  <a:lnTo>
                    <a:pt x="63" y="5"/>
                  </a:lnTo>
                  <a:cubicBezTo>
                    <a:pt x="59" y="2"/>
                    <a:pt x="55" y="0"/>
                    <a:pt x="51" y="0"/>
                  </a:cubicBezTo>
                  <a:close/>
                </a:path>
              </a:pathLst>
            </a:custGeom>
            <a:solidFill>
              <a:srgbClr val="F276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3929;p50"/>
            <p:cNvSpPr/>
            <p:nvPr/>
          </p:nvSpPr>
          <p:spPr>
            <a:xfrm>
              <a:off x="6890730" y="-457183"/>
              <a:ext cx="455706" cy="455706"/>
            </a:xfrm>
            <a:custGeom>
              <a:avLst/>
              <a:gdLst/>
              <a:ahLst/>
              <a:cxnLst/>
              <a:rect l="l" t="t" r="r" b="b"/>
              <a:pathLst>
                <a:path w="1366" h="1366" extrusionOk="0">
                  <a:moveTo>
                    <a:pt x="0" y="0"/>
                  </a:moveTo>
                  <a:lnTo>
                    <a:pt x="0" y="30"/>
                  </a:lnTo>
                  <a:lnTo>
                    <a:pt x="0" y="111"/>
                  </a:lnTo>
                  <a:cubicBezTo>
                    <a:pt x="5" y="202"/>
                    <a:pt x="21" y="293"/>
                    <a:pt x="46" y="379"/>
                  </a:cubicBezTo>
                  <a:cubicBezTo>
                    <a:pt x="71" y="486"/>
                    <a:pt x="117" y="592"/>
                    <a:pt x="172" y="688"/>
                  </a:cubicBezTo>
                  <a:cubicBezTo>
                    <a:pt x="289" y="900"/>
                    <a:pt x="466" y="1072"/>
                    <a:pt x="673" y="1194"/>
                  </a:cubicBezTo>
                  <a:cubicBezTo>
                    <a:pt x="769" y="1249"/>
                    <a:pt x="875" y="1290"/>
                    <a:pt x="981" y="1320"/>
                  </a:cubicBezTo>
                  <a:cubicBezTo>
                    <a:pt x="1027" y="1335"/>
                    <a:pt x="1078" y="1345"/>
                    <a:pt x="1123" y="1350"/>
                  </a:cubicBezTo>
                  <a:cubicBezTo>
                    <a:pt x="1169" y="1360"/>
                    <a:pt x="1214" y="1366"/>
                    <a:pt x="1244" y="1366"/>
                  </a:cubicBezTo>
                  <a:lnTo>
                    <a:pt x="1366" y="1366"/>
                  </a:lnTo>
                  <a:lnTo>
                    <a:pt x="1366" y="1335"/>
                  </a:lnTo>
                  <a:cubicBezTo>
                    <a:pt x="1366" y="1310"/>
                    <a:pt x="1366" y="1285"/>
                    <a:pt x="1366" y="1249"/>
                  </a:cubicBezTo>
                  <a:cubicBezTo>
                    <a:pt x="1361" y="1214"/>
                    <a:pt x="1361" y="1173"/>
                    <a:pt x="1351" y="1128"/>
                  </a:cubicBezTo>
                  <a:cubicBezTo>
                    <a:pt x="1346" y="1077"/>
                    <a:pt x="1335" y="1027"/>
                    <a:pt x="1320" y="981"/>
                  </a:cubicBezTo>
                  <a:cubicBezTo>
                    <a:pt x="1290" y="875"/>
                    <a:pt x="1249" y="769"/>
                    <a:pt x="1194" y="673"/>
                  </a:cubicBezTo>
                  <a:cubicBezTo>
                    <a:pt x="1072" y="465"/>
                    <a:pt x="901" y="293"/>
                    <a:pt x="693" y="172"/>
                  </a:cubicBezTo>
                  <a:cubicBezTo>
                    <a:pt x="592" y="116"/>
                    <a:pt x="491" y="76"/>
                    <a:pt x="385" y="46"/>
                  </a:cubicBezTo>
                  <a:cubicBezTo>
                    <a:pt x="294" y="20"/>
                    <a:pt x="208" y="5"/>
                    <a:pt x="117" y="0"/>
                  </a:cubicBezTo>
                  <a:close/>
                </a:path>
              </a:pathLst>
            </a:custGeom>
            <a:solidFill>
              <a:srgbClr val="593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3930;p50"/>
            <p:cNvSpPr/>
            <p:nvPr/>
          </p:nvSpPr>
          <p:spPr>
            <a:xfrm>
              <a:off x="6791650" y="-551593"/>
              <a:ext cx="370636" cy="361962"/>
            </a:xfrm>
            <a:custGeom>
              <a:avLst/>
              <a:gdLst/>
              <a:ahLst/>
              <a:cxnLst/>
              <a:rect l="l" t="t" r="r" b="b"/>
              <a:pathLst>
                <a:path w="1111" h="1085" extrusionOk="0">
                  <a:moveTo>
                    <a:pt x="47" y="0"/>
                  </a:moveTo>
                  <a:cubicBezTo>
                    <a:pt x="22" y="0"/>
                    <a:pt x="1" y="32"/>
                    <a:pt x="24" y="56"/>
                  </a:cubicBezTo>
                  <a:lnTo>
                    <a:pt x="1041" y="1077"/>
                  </a:lnTo>
                  <a:cubicBezTo>
                    <a:pt x="1047" y="1082"/>
                    <a:pt x="1054" y="1084"/>
                    <a:pt x="1061" y="1084"/>
                  </a:cubicBezTo>
                  <a:cubicBezTo>
                    <a:pt x="1087" y="1084"/>
                    <a:pt x="1110" y="1052"/>
                    <a:pt x="1086" y="1032"/>
                  </a:cubicBezTo>
                  <a:lnTo>
                    <a:pt x="70" y="10"/>
                  </a:lnTo>
                  <a:cubicBezTo>
                    <a:pt x="63" y="3"/>
                    <a:pt x="55" y="0"/>
                    <a:pt x="47" y="0"/>
                  </a:cubicBezTo>
                  <a:close/>
                </a:path>
              </a:pathLst>
            </a:custGeom>
            <a:solidFill>
              <a:srgbClr val="A62F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3931;p50"/>
            <p:cNvSpPr/>
            <p:nvPr/>
          </p:nvSpPr>
          <p:spPr>
            <a:xfrm>
              <a:off x="7918233" y="1506414"/>
              <a:ext cx="457374" cy="456039"/>
            </a:xfrm>
            <a:custGeom>
              <a:avLst/>
              <a:gdLst/>
              <a:ahLst/>
              <a:cxnLst/>
              <a:rect l="l" t="t" r="r" b="b"/>
              <a:pathLst>
                <a:path w="1371" h="1367" extrusionOk="0">
                  <a:moveTo>
                    <a:pt x="5" y="1"/>
                  </a:moveTo>
                  <a:lnTo>
                    <a:pt x="5" y="36"/>
                  </a:lnTo>
                  <a:cubicBezTo>
                    <a:pt x="5" y="56"/>
                    <a:pt x="0" y="87"/>
                    <a:pt x="5" y="122"/>
                  </a:cubicBezTo>
                  <a:cubicBezTo>
                    <a:pt x="5" y="157"/>
                    <a:pt x="10" y="198"/>
                    <a:pt x="15" y="243"/>
                  </a:cubicBezTo>
                  <a:cubicBezTo>
                    <a:pt x="25" y="289"/>
                    <a:pt x="36" y="339"/>
                    <a:pt x="46" y="385"/>
                  </a:cubicBezTo>
                  <a:cubicBezTo>
                    <a:pt x="61" y="441"/>
                    <a:pt x="81" y="491"/>
                    <a:pt x="101" y="542"/>
                  </a:cubicBezTo>
                  <a:cubicBezTo>
                    <a:pt x="122" y="592"/>
                    <a:pt x="147" y="648"/>
                    <a:pt x="177" y="693"/>
                  </a:cubicBezTo>
                  <a:cubicBezTo>
                    <a:pt x="238" y="800"/>
                    <a:pt x="309" y="896"/>
                    <a:pt x="395" y="977"/>
                  </a:cubicBezTo>
                  <a:cubicBezTo>
                    <a:pt x="481" y="1063"/>
                    <a:pt x="577" y="1138"/>
                    <a:pt x="678" y="1199"/>
                  </a:cubicBezTo>
                  <a:cubicBezTo>
                    <a:pt x="774" y="1250"/>
                    <a:pt x="880" y="1295"/>
                    <a:pt x="986" y="1326"/>
                  </a:cubicBezTo>
                  <a:cubicBezTo>
                    <a:pt x="1072" y="1346"/>
                    <a:pt x="1163" y="1361"/>
                    <a:pt x="1254" y="1366"/>
                  </a:cubicBezTo>
                  <a:lnTo>
                    <a:pt x="1371" y="1366"/>
                  </a:lnTo>
                  <a:cubicBezTo>
                    <a:pt x="1371" y="1366"/>
                    <a:pt x="1371" y="1361"/>
                    <a:pt x="1371" y="1336"/>
                  </a:cubicBezTo>
                  <a:lnTo>
                    <a:pt x="1371" y="1255"/>
                  </a:lnTo>
                  <a:cubicBezTo>
                    <a:pt x="1361" y="1164"/>
                    <a:pt x="1345" y="1073"/>
                    <a:pt x="1325" y="987"/>
                  </a:cubicBezTo>
                  <a:cubicBezTo>
                    <a:pt x="1295" y="881"/>
                    <a:pt x="1254" y="774"/>
                    <a:pt x="1199" y="678"/>
                  </a:cubicBezTo>
                  <a:cubicBezTo>
                    <a:pt x="1077" y="471"/>
                    <a:pt x="905" y="294"/>
                    <a:pt x="698" y="178"/>
                  </a:cubicBezTo>
                  <a:cubicBezTo>
                    <a:pt x="647" y="147"/>
                    <a:pt x="597" y="122"/>
                    <a:pt x="541" y="102"/>
                  </a:cubicBezTo>
                  <a:cubicBezTo>
                    <a:pt x="491" y="82"/>
                    <a:pt x="440" y="61"/>
                    <a:pt x="390" y="46"/>
                  </a:cubicBezTo>
                  <a:cubicBezTo>
                    <a:pt x="339" y="36"/>
                    <a:pt x="293" y="26"/>
                    <a:pt x="243" y="16"/>
                  </a:cubicBezTo>
                  <a:cubicBezTo>
                    <a:pt x="197" y="11"/>
                    <a:pt x="157" y="1"/>
                    <a:pt x="122" y="1"/>
                  </a:cubicBezTo>
                  <a:close/>
                </a:path>
              </a:pathLst>
            </a:custGeom>
            <a:solidFill>
              <a:srgbClr val="D9AC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3932;p50"/>
            <p:cNvSpPr/>
            <p:nvPr/>
          </p:nvSpPr>
          <p:spPr>
            <a:xfrm>
              <a:off x="8104051" y="1695567"/>
              <a:ext cx="370636" cy="362963"/>
            </a:xfrm>
            <a:custGeom>
              <a:avLst/>
              <a:gdLst/>
              <a:ahLst/>
              <a:cxnLst/>
              <a:rect l="l" t="t" r="r" b="b"/>
              <a:pathLst>
                <a:path w="1111" h="1088" extrusionOk="0">
                  <a:moveTo>
                    <a:pt x="43" y="0"/>
                  </a:moveTo>
                  <a:cubicBezTo>
                    <a:pt x="20" y="0"/>
                    <a:pt x="0" y="32"/>
                    <a:pt x="20" y="56"/>
                  </a:cubicBezTo>
                  <a:lnTo>
                    <a:pt x="1041" y="1077"/>
                  </a:lnTo>
                  <a:cubicBezTo>
                    <a:pt x="1048" y="1084"/>
                    <a:pt x="1056" y="1087"/>
                    <a:pt x="1063" y="1087"/>
                  </a:cubicBezTo>
                  <a:cubicBezTo>
                    <a:pt x="1088" y="1087"/>
                    <a:pt x="1110" y="1054"/>
                    <a:pt x="1087" y="1027"/>
                  </a:cubicBezTo>
                  <a:lnTo>
                    <a:pt x="65" y="10"/>
                  </a:lnTo>
                  <a:cubicBezTo>
                    <a:pt x="58" y="3"/>
                    <a:pt x="51" y="0"/>
                    <a:pt x="43" y="0"/>
                  </a:cubicBezTo>
                  <a:close/>
                </a:path>
              </a:pathLst>
            </a:custGeom>
            <a:solidFill>
              <a:srgbClr val="A62F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3933;p50"/>
            <p:cNvSpPr/>
            <p:nvPr/>
          </p:nvSpPr>
          <p:spPr>
            <a:xfrm>
              <a:off x="8444328" y="5270474"/>
              <a:ext cx="456039" cy="456373"/>
            </a:xfrm>
            <a:custGeom>
              <a:avLst/>
              <a:gdLst/>
              <a:ahLst/>
              <a:cxnLst/>
              <a:rect l="l" t="t" r="r" b="b"/>
              <a:pathLst>
                <a:path w="1367" h="1368" extrusionOk="0">
                  <a:moveTo>
                    <a:pt x="1250" y="0"/>
                  </a:moveTo>
                  <a:cubicBezTo>
                    <a:pt x="1159" y="5"/>
                    <a:pt x="1068" y="20"/>
                    <a:pt x="982" y="46"/>
                  </a:cubicBezTo>
                  <a:cubicBezTo>
                    <a:pt x="760" y="106"/>
                    <a:pt x="552" y="228"/>
                    <a:pt x="390" y="394"/>
                  </a:cubicBezTo>
                  <a:cubicBezTo>
                    <a:pt x="264" y="516"/>
                    <a:pt x="163" y="668"/>
                    <a:pt x="97" y="829"/>
                  </a:cubicBezTo>
                  <a:cubicBezTo>
                    <a:pt x="77" y="880"/>
                    <a:pt x="57" y="931"/>
                    <a:pt x="41" y="986"/>
                  </a:cubicBezTo>
                  <a:cubicBezTo>
                    <a:pt x="31" y="1032"/>
                    <a:pt x="21" y="1082"/>
                    <a:pt x="11" y="1128"/>
                  </a:cubicBezTo>
                  <a:cubicBezTo>
                    <a:pt x="6" y="1173"/>
                    <a:pt x="1" y="1214"/>
                    <a:pt x="1" y="1249"/>
                  </a:cubicBezTo>
                  <a:lnTo>
                    <a:pt x="1" y="1335"/>
                  </a:lnTo>
                  <a:lnTo>
                    <a:pt x="1" y="1365"/>
                  </a:lnTo>
                  <a:lnTo>
                    <a:pt x="31" y="1365"/>
                  </a:lnTo>
                  <a:cubicBezTo>
                    <a:pt x="48" y="1365"/>
                    <a:pt x="65" y="1368"/>
                    <a:pt x="85" y="1368"/>
                  </a:cubicBezTo>
                  <a:cubicBezTo>
                    <a:pt x="95" y="1368"/>
                    <a:pt x="105" y="1367"/>
                    <a:pt x="117" y="1365"/>
                  </a:cubicBezTo>
                  <a:cubicBezTo>
                    <a:pt x="153" y="1365"/>
                    <a:pt x="193" y="1360"/>
                    <a:pt x="239" y="1355"/>
                  </a:cubicBezTo>
                  <a:cubicBezTo>
                    <a:pt x="289" y="1345"/>
                    <a:pt x="335" y="1335"/>
                    <a:pt x="385" y="1325"/>
                  </a:cubicBezTo>
                  <a:cubicBezTo>
                    <a:pt x="436" y="1310"/>
                    <a:pt x="486" y="1290"/>
                    <a:pt x="537" y="1269"/>
                  </a:cubicBezTo>
                  <a:cubicBezTo>
                    <a:pt x="593" y="1249"/>
                    <a:pt x="643" y="1224"/>
                    <a:pt x="694" y="1194"/>
                  </a:cubicBezTo>
                  <a:cubicBezTo>
                    <a:pt x="795" y="1133"/>
                    <a:pt x="891" y="1062"/>
                    <a:pt x="977" y="976"/>
                  </a:cubicBezTo>
                  <a:cubicBezTo>
                    <a:pt x="1058" y="890"/>
                    <a:pt x="1134" y="794"/>
                    <a:pt x="1194" y="693"/>
                  </a:cubicBezTo>
                  <a:cubicBezTo>
                    <a:pt x="1250" y="597"/>
                    <a:pt x="1291" y="491"/>
                    <a:pt x="1321" y="384"/>
                  </a:cubicBezTo>
                  <a:cubicBezTo>
                    <a:pt x="1346" y="298"/>
                    <a:pt x="1356" y="207"/>
                    <a:pt x="1366" y="116"/>
                  </a:cubicBezTo>
                  <a:lnTo>
                    <a:pt x="1366" y="30"/>
                  </a:lnTo>
                  <a:lnTo>
                    <a:pt x="1366" y="0"/>
                  </a:lnTo>
                  <a:close/>
                </a:path>
              </a:pathLst>
            </a:custGeom>
            <a:solidFill>
              <a:srgbClr val="D9AC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3934;p50"/>
            <p:cNvSpPr/>
            <p:nvPr/>
          </p:nvSpPr>
          <p:spPr>
            <a:xfrm>
              <a:off x="8627477" y="5175730"/>
              <a:ext cx="371637" cy="363297"/>
            </a:xfrm>
            <a:custGeom>
              <a:avLst/>
              <a:gdLst/>
              <a:ahLst/>
              <a:cxnLst/>
              <a:rect l="l" t="t" r="r" b="b"/>
              <a:pathLst>
                <a:path w="1114" h="1089" extrusionOk="0">
                  <a:moveTo>
                    <a:pt x="1067" y="1"/>
                  </a:moveTo>
                  <a:cubicBezTo>
                    <a:pt x="1060" y="1"/>
                    <a:pt x="1052" y="4"/>
                    <a:pt x="1045" y="11"/>
                  </a:cubicBezTo>
                  <a:lnTo>
                    <a:pt x="23" y="1032"/>
                  </a:lnTo>
                  <a:cubicBezTo>
                    <a:pt x="0" y="1056"/>
                    <a:pt x="22" y="1088"/>
                    <a:pt x="46" y="1088"/>
                  </a:cubicBezTo>
                  <a:cubicBezTo>
                    <a:pt x="54" y="1088"/>
                    <a:pt x="62" y="1085"/>
                    <a:pt x="69" y="1078"/>
                  </a:cubicBezTo>
                  <a:lnTo>
                    <a:pt x="1091" y="56"/>
                  </a:lnTo>
                  <a:cubicBezTo>
                    <a:pt x="1114" y="33"/>
                    <a:pt x="1092" y="1"/>
                    <a:pt x="1067" y="1"/>
                  </a:cubicBezTo>
                  <a:close/>
                </a:path>
              </a:pathLst>
            </a:custGeom>
            <a:solidFill>
              <a:srgbClr val="A62F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3935;p50"/>
            <p:cNvSpPr/>
            <p:nvPr/>
          </p:nvSpPr>
          <p:spPr>
            <a:xfrm>
              <a:off x="5802512" y="4814770"/>
              <a:ext cx="457374" cy="456039"/>
            </a:xfrm>
            <a:custGeom>
              <a:avLst/>
              <a:gdLst/>
              <a:ahLst/>
              <a:cxnLst/>
              <a:rect l="l" t="t" r="r" b="b"/>
              <a:pathLst>
                <a:path w="1371" h="1367" extrusionOk="0">
                  <a:moveTo>
                    <a:pt x="0" y="1"/>
                  </a:moveTo>
                  <a:cubicBezTo>
                    <a:pt x="0" y="1"/>
                    <a:pt x="0" y="6"/>
                    <a:pt x="0" y="26"/>
                  </a:cubicBezTo>
                  <a:lnTo>
                    <a:pt x="0" y="112"/>
                  </a:lnTo>
                  <a:cubicBezTo>
                    <a:pt x="6" y="203"/>
                    <a:pt x="21" y="289"/>
                    <a:pt x="46" y="380"/>
                  </a:cubicBezTo>
                  <a:cubicBezTo>
                    <a:pt x="76" y="486"/>
                    <a:pt x="117" y="587"/>
                    <a:pt x="172" y="688"/>
                  </a:cubicBezTo>
                  <a:cubicBezTo>
                    <a:pt x="294" y="896"/>
                    <a:pt x="466" y="1073"/>
                    <a:pt x="673" y="1194"/>
                  </a:cubicBezTo>
                  <a:cubicBezTo>
                    <a:pt x="724" y="1219"/>
                    <a:pt x="774" y="1245"/>
                    <a:pt x="830" y="1270"/>
                  </a:cubicBezTo>
                  <a:cubicBezTo>
                    <a:pt x="880" y="1290"/>
                    <a:pt x="931" y="1305"/>
                    <a:pt x="982" y="1321"/>
                  </a:cubicBezTo>
                  <a:cubicBezTo>
                    <a:pt x="1032" y="1336"/>
                    <a:pt x="1078" y="1346"/>
                    <a:pt x="1128" y="1351"/>
                  </a:cubicBezTo>
                  <a:cubicBezTo>
                    <a:pt x="1174" y="1361"/>
                    <a:pt x="1214" y="1366"/>
                    <a:pt x="1250" y="1366"/>
                  </a:cubicBezTo>
                  <a:lnTo>
                    <a:pt x="1366" y="1366"/>
                  </a:lnTo>
                  <a:lnTo>
                    <a:pt x="1366" y="1336"/>
                  </a:lnTo>
                  <a:cubicBezTo>
                    <a:pt x="1366" y="1310"/>
                    <a:pt x="1371" y="1285"/>
                    <a:pt x="1366" y="1250"/>
                  </a:cubicBezTo>
                  <a:cubicBezTo>
                    <a:pt x="1366" y="1214"/>
                    <a:pt x="1361" y="1169"/>
                    <a:pt x="1356" y="1128"/>
                  </a:cubicBezTo>
                  <a:cubicBezTo>
                    <a:pt x="1346" y="1078"/>
                    <a:pt x="1336" y="1027"/>
                    <a:pt x="1320" y="982"/>
                  </a:cubicBezTo>
                  <a:cubicBezTo>
                    <a:pt x="1310" y="931"/>
                    <a:pt x="1290" y="876"/>
                    <a:pt x="1270" y="830"/>
                  </a:cubicBezTo>
                  <a:cubicBezTo>
                    <a:pt x="1250" y="774"/>
                    <a:pt x="1224" y="724"/>
                    <a:pt x="1194" y="673"/>
                  </a:cubicBezTo>
                  <a:cubicBezTo>
                    <a:pt x="1133" y="567"/>
                    <a:pt x="1062" y="476"/>
                    <a:pt x="976" y="390"/>
                  </a:cubicBezTo>
                  <a:cubicBezTo>
                    <a:pt x="891" y="304"/>
                    <a:pt x="794" y="233"/>
                    <a:pt x="693" y="173"/>
                  </a:cubicBezTo>
                  <a:cubicBezTo>
                    <a:pt x="516" y="71"/>
                    <a:pt x="319" y="11"/>
                    <a:pt x="117" y="1"/>
                  </a:cubicBezTo>
                  <a:close/>
                </a:path>
              </a:pathLst>
            </a:custGeom>
            <a:solidFill>
              <a:srgbClr val="AF4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3936;p50"/>
            <p:cNvSpPr/>
            <p:nvPr/>
          </p:nvSpPr>
          <p:spPr>
            <a:xfrm>
              <a:off x="5703765" y="4718692"/>
              <a:ext cx="370303" cy="362296"/>
            </a:xfrm>
            <a:custGeom>
              <a:avLst/>
              <a:gdLst/>
              <a:ahLst/>
              <a:cxnLst/>
              <a:rect l="l" t="t" r="r" b="b"/>
              <a:pathLst>
                <a:path w="1110" h="1086" extrusionOk="0">
                  <a:moveTo>
                    <a:pt x="46" y="0"/>
                  </a:moveTo>
                  <a:cubicBezTo>
                    <a:pt x="21" y="0"/>
                    <a:pt x="0" y="33"/>
                    <a:pt x="23" y="56"/>
                  </a:cubicBezTo>
                  <a:lnTo>
                    <a:pt x="1040" y="1078"/>
                  </a:lnTo>
                  <a:cubicBezTo>
                    <a:pt x="1047" y="1083"/>
                    <a:pt x="1054" y="1085"/>
                    <a:pt x="1061" y="1085"/>
                  </a:cubicBezTo>
                  <a:cubicBezTo>
                    <a:pt x="1087" y="1085"/>
                    <a:pt x="1109" y="1056"/>
                    <a:pt x="1085" y="1032"/>
                  </a:cubicBezTo>
                  <a:lnTo>
                    <a:pt x="69" y="10"/>
                  </a:lnTo>
                  <a:cubicBezTo>
                    <a:pt x="62" y="3"/>
                    <a:pt x="54" y="0"/>
                    <a:pt x="46" y="0"/>
                  </a:cubicBezTo>
                  <a:close/>
                </a:path>
              </a:pathLst>
            </a:custGeom>
            <a:solidFill>
              <a:srgbClr val="A62F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3937;p50"/>
            <p:cNvSpPr/>
            <p:nvPr/>
          </p:nvSpPr>
          <p:spPr>
            <a:xfrm>
              <a:off x="7194311" y="6172875"/>
              <a:ext cx="287235" cy="644860"/>
            </a:xfrm>
            <a:custGeom>
              <a:avLst/>
              <a:gdLst/>
              <a:ahLst/>
              <a:cxnLst/>
              <a:rect l="l" t="t" r="r" b="b"/>
              <a:pathLst>
                <a:path w="861" h="1933" extrusionOk="0">
                  <a:moveTo>
                    <a:pt x="436" y="1"/>
                  </a:moveTo>
                  <a:cubicBezTo>
                    <a:pt x="436" y="1"/>
                    <a:pt x="415" y="6"/>
                    <a:pt x="400" y="21"/>
                  </a:cubicBezTo>
                  <a:cubicBezTo>
                    <a:pt x="390" y="36"/>
                    <a:pt x="365" y="56"/>
                    <a:pt x="345" y="82"/>
                  </a:cubicBezTo>
                  <a:cubicBezTo>
                    <a:pt x="284" y="152"/>
                    <a:pt x="233" y="223"/>
                    <a:pt x="188" y="304"/>
                  </a:cubicBezTo>
                  <a:cubicBezTo>
                    <a:pt x="132" y="400"/>
                    <a:pt x="92" y="506"/>
                    <a:pt x="61" y="613"/>
                  </a:cubicBezTo>
                  <a:cubicBezTo>
                    <a:pt x="1" y="845"/>
                    <a:pt x="1" y="1088"/>
                    <a:pt x="61" y="1321"/>
                  </a:cubicBezTo>
                  <a:cubicBezTo>
                    <a:pt x="76" y="1376"/>
                    <a:pt x="97" y="1432"/>
                    <a:pt x="117" y="1487"/>
                  </a:cubicBezTo>
                  <a:cubicBezTo>
                    <a:pt x="137" y="1533"/>
                    <a:pt x="162" y="1583"/>
                    <a:pt x="188" y="1629"/>
                  </a:cubicBezTo>
                  <a:cubicBezTo>
                    <a:pt x="213" y="1669"/>
                    <a:pt x="243" y="1715"/>
                    <a:pt x="269" y="1755"/>
                  </a:cubicBezTo>
                  <a:cubicBezTo>
                    <a:pt x="299" y="1791"/>
                    <a:pt x="324" y="1821"/>
                    <a:pt x="345" y="1852"/>
                  </a:cubicBezTo>
                  <a:cubicBezTo>
                    <a:pt x="370" y="1877"/>
                    <a:pt x="390" y="1902"/>
                    <a:pt x="405" y="1912"/>
                  </a:cubicBezTo>
                  <a:cubicBezTo>
                    <a:pt x="420" y="1927"/>
                    <a:pt x="430" y="1932"/>
                    <a:pt x="430" y="1932"/>
                  </a:cubicBezTo>
                  <a:cubicBezTo>
                    <a:pt x="430" y="1932"/>
                    <a:pt x="441" y="1927"/>
                    <a:pt x="456" y="1912"/>
                  </a:cubicBezTo>
                  <a:cubicBezTo>
                    <a:pt x="466" y="1897"/>
                    <a:pt x="491" y="1877"/>
                    <a:pt x="516" y="1852"/>
                  </a:cubicBezTo>
                  <a:cubicBezTo>
                    <a:pt x="537" y="1821"/>
                    <a:pt x="562" y="1791"/>
                    <a:pt x="592" y="1755"/>
                  </a:cubicBezTo>
                  <a:cubicBezTo>
                    <a:pt x="653" y="1669"/>
                    <a:pt x="704" y="1578"/>
                    <a:pt x="744" y="1487"/>
                  </a:cubicBezTo>
                  <a:cubicBezTo>
                    <a:pt x="764" y="1432"/>
                    <a:pt x="784" y="1376"/>
                    <a:pt x="800" y="1321"/>
                  </a:cubicBezTo>
                  <a:cubicBezTo>
                    <a:pt x="860" y="1088"/>
                    <a:pt x="860" y="845"/>
                    <a:pt x="800" y="613"/>
                  </a:cubicBezTo>
                  <a:cubicBezTo>
                    <a:pt x="769" y="506"/>
                    <a:pt x="729" y="400"/>
                    <a:pt x="673" y="304"/>
                  </a:cubicBezTo>
                  <a:cubicBezTo>
                    <a:pt x="628" y="223"/>
                    <a:pt x="577" y="152"/>
                    <a:pt x="516" y="82"/>
                  </a:cubicBezTo>
                  <a:cubicBezTo>
                    <a:pt x="491" y="56"/>
                    <a:pt x="471" y="36"/>
                    <a:pt x="456" y="21"/>
                  </a:cubicBezTo>
                  <a:cubicBezTo>
                    <a:pt x="441" y="6"/>
                    <a:pt x="436" y="1"/>
                    <a:pt x="436" y="1"/>
                  </a:cubicBezTo>
                  <a:close/>
                </a:path>
              </a:pathLst>
            </a:custGeom>
            <a:solidFill>
              <a:srgbClr val="593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3938;p50"/>
            <p:cNvSpPr/>
            <p:nvPr/>
          </p:nvSpPr>
          <p:spPr>
            <a:xfrm>
              <a:off x="7327753" y="6045438"/>
              <a:ext cx="20350" cy="499408"/>
            </a:xfrm>
            <a:custGeom>
              <a:avLst/>
              <a:gdLst/>
              <a:ahLst/>
              <a:cxnLst/>
              <a:rect l="l" t="t" r="r" b="b"/>
              <a:pathLst>
                <a:path w="61" h="1497" extrusionOk="0">
                  <a:moveTo>
                    <a:pt x="30" y="1"/>
                  </a:moveTo>
                  <a:cubicBezTo>
                    <a:pt x="17" y="1"/>
                    <a:pt x="3" y="8"/>
                    <a:pt x="0" y="24"/>
                  </a:cubicBezTo>
                  <a:lnTo>
                    <a:pt x="0" y="1470"/>
                  </a:lnTo>
                  <a:cubicBezTo>
                    <a:pt x="3" y="1488"/>
                    <a:pt x="17" y="1496"/>
                    <a:pt x="30" y="1496"/>
                  </a:cubicBezTo>
                  <a:cubicBezTo>
                    <a:pt x="44" y="1496"/>
                    <a:pt x="58" y="1488"/>
                    <a:pt x="61" y="1470"/>
                  </a:cubicBezTo>
                  <a:lnTo>
                    <a:pt x="61" y="24"/>
                  </a:lnTo>
                  <a:cubicBezTo>
                    <a:pt x="58" y="8"/>
                    <a:pt x="44" y="1"/>
                    <a:pt x="30" y="1"/>
                  </a:cubicBezTo>
                  <a:close/>
                </a:path>
              </a:pathLst>
            </a:custGeom>
            <a:solidFill>
              <a:srgbClr val="A62F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3939;p50"/>
            <p:cNvSpPr/>
            <p:nvPr/>
          </p:nvSpPr>
          <p:spPr>
            <a:xfrm>
              <a:off x="3853926" y="-766101"/>
              <a:ext cx="455706" cy="457707"/>
            </a:xfrm>
            <a:custGeom>
              <a:avLst/>
              <a:gdLst/>
              <a:ahLst/>
              <a:cxnLst/>
              <a:rect l="l" t="t" r="r" b="b"/>
              <a:pathLst>
                <a:path w="1366" h="1372" extrusionOk="0">
                  <a:moveTo>
                    <a:pt x="0" y="1"/>
                  </a:moveTo>
                  <a:lnTo>
                    <a:pt x="0" y="31"/>
                  </a:lnTo>
                  <a:cubicBezTo>
                    <a:pt x="0" y="56"/>
                    <a:pt x="0" y="82"/>
                    <a:pt x="0" y="117"/>
                  </a:cubicBezTo>
                  <a:cubicBezTo>
                    <a:pt x="0" y="152"/>
                    <a:pt x="5" y="198"/>
                    <a:pt x="11" y="238"/>
                  </a:cubicBezTo>
                  <a:cubicBezTo>
                    <a:pt x="21" y="284"/>
                    <a:pt x="31" y="334"/>
                    <a:pt x="41" y="385"/>
                  </a:cubicBezTo>
                  <a:cubicBezTo>
                    <a:pt x="56" y="436"/>
                    <a:pt x="76" y="486"/>
                    <a:pt x="97" y="537"/>
                  </a:cubicBezTo>
                  <a:cubicBezTo>
                    <a:pt x="117" y="592"/>
                    <a:pt x="142" y="643"/>
                    <a:pt x="172" y="693"/>
                  </a:cubicBezTo>
                  <a:cubicBezTo>
                    <a:pt x="349" y="1002"/>
                    <a:pt x="643" y="1230"/>
                    <a:pt x="987" y="1326"/>
                  </a:cubicBezTo>
                  <a:cubicBezTo>
                    <a:pt x="1073" y="1351"/>
                    <a:pt x="1159" y="1366"/>
                    <a:pt x="1250" y="1371"/>
                  </a:cubicBezTo>
                  <a:lnTo>
                    <a:pt x="1366" y="1371"/>
                  </a:lnTo>
                  <a:cubicBezTo>
                    <a:pt x="1366" y="1371"/>
                    <a:pt x="1366" y="1356"/>
                    <a:pt x="1366" y="1336"/>
                  </a:cubicBezTo>
                  <a:lnTo>
                    <a:pt x="1366" y="1250"/>
                  </a:lnTo>
                  <a:cubicBezTo>
                    <a:pt x="1361" y="1159"/>
                    <a:pt x="1346" y="1073"/>
                    <a:pt x="1320" y="987"/>
                  </a:cubicBezTo>
                  <a:cubicBezTo>
                    <a:pt x="1290" y="876"/>
                    <a:pt x="1250" y="774"/>
                    <a:pt x="1194" y="678"/>
                  </a:cubicBezTo>
                  <a:cubicBezTo>
                    <a:pt x="1133" y="572"/>
                    <a:pt x="1062" y="476"/>
                    <a:pt x="976" y="390"/>
                  </a:cubicBezTo>
                  <a:cubicBezTo>
                    <a:pt x="890" y="309"/>
                    <a:pt x="794" y="233"/>
                    <a:pt x="693" y="173"/>
                  </a:cubicBezTo>
                  <a:cubicBezTo>
                    <a:pt x="643" y="147"/>
                    <a:pt x="592" y="122"/>
                    <a:pt x="536" y="97"/>
                  </a:cubicBezTo>
                  <a:cubicBezTo>
                    <a:pt x="486" y="76"/>
                    <a:pt x="435" y="61"/>
                    <a:pt x="385" y="46"/>
                  </a:cubicBezTo>
                  <a:cubicBezTo>
                    <a:pt x="334" y="31"/>
                    <a:pt x="289" y="21"/>
                    <a:pt x="238" y="16"/>
                  </a:cubicBezTo>
                  <a:cubicBezTo>
                    <a:pt x="193" y="6"/>
                    <a:pt x="152" y="1"/>
                    <a:pt x="117" y="1"/>
                  </a:cubicBezTo>
                  <a:close/>
                </a:path>
              </a:pathLst>
            </a:custGeom>
            <a:solidFill>
              <a:srgbClr val="D9AC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3940;p50"/>
            <p:cNvSpPr/>
            <p:nvPr/>
          </p:nvSpPr>
          <p:spPr>
            <a:xfrm>
              <a:off x="4038410" y="-576947"/>
              <a:ext cx="371971" cy="362963"/>
            </a:xfrm>
            <a:custGeom>
              <a:avLst/>
              <a:gdLst/>
              <a:ahLst/>
              <a:cxnLst/>
              <a:rect l="l" t="t" r="r" b="b"/>
              <a:pathLst>
                <a:path w="1115" h="1088" extrusionOk="0">
                  <a:moveTo>
                    <a:pt x="47" y="0"/>
                  </a:moveTo>
                  <a:cubicBezTo>
                    <a:pt x="22" y="0"/>
                    <a:pt x="1" y="32"/>
                    <a:pt x="24" y="56"/>
                  </a:cubicBezTo>
                  <a:lnTo>
                    <a:pt x="1045" y="1077"/>
                  </a:lnTo>
                  <a:cubicBezTo>
                    <a:pt x="1053" y="1084"/>
                    <a:pt x="1060" y="1087"/>
                    <a:pt x="1068" y="1087"/>
                  </a:cubicBezTo>
                  <a:cubicBezTo>
                    <a:pt x="1093" y="1087"/>
                    <a:pt x="1114" y="1055"/>
                    <a:pt x="1091" y="1032"/>
                  </a:cubicBezTo>
                  <a:lnTo>
                    <a:pt x="69" y="10"/>
                  </a:lnTo>
                  <a:cubicBezTo>
                    <a:pt x="62" y="3"/>
                    <a:pt x="55" y="0"/>
                    <a:pt x="47" y="0"/>
                  </a:cubicBezTo>
                  <a:close/>
                </a:path>
              </a:pathLst>
            </a:custGeom>
            <a:solidFill>
              <a:srgbClr val="A62F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3941;p50"/>
            <p:cNvSpPr/>
            <p:nvPr/>
          </p:nvSpPr>
          <p:spPr>
            <a:xfrm>
              <a:off x="1917017" y="6380377"/>
              <a:ext cx="456039" cy="457707"/>
            </a:xfrm>
            <a:custGeom>
              <a:avLst/>
              <a:gdLst/>
              <a:ahLst/>
              <a:cxnLst/>
              <a:rect l="l" t="t" r="r" b="b"/>
              <a:pathLst>
                <a:path w="1367" h="1372" extrusionOk="0">
                  <a:moveTo>
                    <a:pt x="1250" y="1"/>
                  </a:moveTo>
                  <a:cubicBezTo>
                    <a:pt x="1215" y="6"/>
                    <a:pt x="1174" y="6"/>
                    <a:pt x="1129" y="16"/>
                  </a:cubicBezTo>
                  <a:cubicBezTo>
                    <a:pt x="1078" y="21"/>
                    <a:pt x="1032" y="31"/>
                    <a:pt x="982" y="46"/>
                  </a:cubicBezTo>
                  <a:cubicBezTo>
                    <a:pt x="931" y="61"/>
                    <a:pt x="881" y="76"/>
                    <a:pt x="830" y="97"/>
                  </a:cubicBezTo>
                  <a:cubicBezTo>
                    <a:pt x="775" y="122"/>
                    <a:pt x="724" y="147"/>
                    <a:pt x="673" y="173"/>
                  </a:cubicBezTo>
                  <a:cubicBezTo>
                    <a:pt x="365" y="350"/>
                    <a:pt x="137" y="643"/>
                    <a:pt x="41" y="987"/>
                  </a:cubicBezTo>
                  <a:cubicBezTo>
                    <a:pt x="21" y="1073"/>
                    <a:pt x="6" y="1164"/>
                    <a:pt x="1" y="1250"/>
                  </a:cubicBezTo>
                  <a:lnTo>
                    <a:pt x="1" y="1336"/>
                  </a:lnTo>
                  <a:lnTo>
                    <a:pt x="1" y="1371"/>
                  </a:lnTo>
                  <a:lnTo>
                    <a:pt x="31" y="1366"/>
                  </a:lnTo>
                  <a:lnTo>
                    <a:pt x="117" y="1366"/>
                  </a:lnTo>
                  <a:cubicBezTo>
                    <a:pt x="208" y="1361"/>
                    <a:pt x="294" y="1346"/>
                    <a:pt x="385" y="1321"/>
                  </a:cubicBezTo>
                  <a:cubicBezTo>
                    <a:pt x="491" y="1295"/>
                    <a:pt x="598" y="1250"/>
                    <a:pt x="694" y="1194"/>
                  </a:cubicBezTo>
                  <a:cubicBezTo>
                    <a:pt x="901" y="1073"/>
                    <a:pt x="1073" y="901"/>
                    <a:pt x="1194" y="693"/>
                  </a:cubicBezTo>
                  <a:cubicBezTo>
                    <a:pt x="1225" y="643"/>
                    <a:pt x="1250" y="592"/>
                    <a:pt x="1270" y="542"/>
                  </a:cubicBezTo>
                  <a:cubicBezTo>
                    <a:pt x="1290" y="491"/>
                    <a:pt x="1311" y="436"/>
                    <a:pt x="1326" y="385"/>
                  </a:cubicBezTo>
                  <a:cubicBezTo>
                    <a:pt x="1336" y="339"/>
                    <a:pt x="1346" y="289"/>
                    <a:pt x="1356" y="243"/>
                  </a:cubicBezTo>
                  <a:cubicBezTo>
                    <a:pt x="1361" y="203"/>
                    <a:pt x="1366" y="162"/>
                    <a:pt x="1366" y="122"/>
                  </a:cubicBezTo>
                  <a:lnTo>
                    <a:pt x="1366" y="36"/>
                  </a:lnTo>
                  <a:lnTo>
                    <a:pt x="1366" y="1"/>
                  </a:lnTo>
                  <a:close/>
                </a:path>
              </a:pathLst>
            </a:custGeom>
            <a:solidFill>
              <a:srgbClr val="F276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3942;p50"/>
            <p:cNvSpPr/>
            <p:nvPr/>
          </p:nvSpPr>
          <p:spPr>
            <a:xfrm>
              <a:off x="1816602" y="6570198"/>
              <a:ext cx="370636" cy="360628"/>
            </a:xfrm>
            <a:custGeom>
              <a:avLst/>
              <a:gdLst/>
              <a:ahLst/>
              <a:cxnLst/>
              <a:rect l="l" t="t" r="r" b="b"/>
              <a:pathLst>
                <a:path w="1111" h="1081" extrusionOk="0">
                  <a:moveTo>
                    <a:pt x="1066" y="0"/>
                  </a:moveTo>
                  <a:cubicBezTo>
                    <a:pt x="1059" y="0"/>
                    <a:pt x="1052" y="3"/>
                    <a:pt x="1045" y="8"/>
                  </a:cubicBezTo>
                  <a:lnTo>
                    <a:pt x="24" y="1025"/>
                  </a:lnTo>
                  <a:cubicBezTo>
                    <a:pt x="0" y="1048"/>
                    <a:pt x="22" y="1080"/>
                    <a:pt x="47" y="1080"/>
                  </a:cubicBezTo>
                  <a:cubicBezTo>
                    <a:pt x="54" y="1080"/>
                    <a:pt x="62" y="1077"/>
                    <a:pt x="69" y="1070"/>
                  </a:cubicBezTo>
                  <a:lnTo>
                    <a:pt x="1091" y="54"/>
                  </a:lnTo>
                  <a:cubicBezTo>
                    <a:pt x="1110" y="30"/>
                    <a:pt x="1090" y="0"/>
                    <a:pt x="1066" y="0"/>
                  </a:cubicBezTo>
                  <a:close/>
                </a:path>
              </a:pathLst>
            </a:custGeom>
            <a:solidFill>
              <a:srgbClr val="A62F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3943;p50"/>
            <p:cNvSpPr/>
            <p:nvPr/>
          </p:nvSpPr>
          <p:spPr>
            <a:xfrm>
              <a:off x="6192162" y="3584770"/>
              <a:ext cx="518424" cy="450034"/>
            </a:xfrm>
            <a:custGeom>
              <a:avLst/>
              <a:gdLst/>
              <a:ahLst/>
              <a:cxnLst/>
              <a:rect l="l" t="t" r="r" b="b"/>
              <a:pathLst>
                <a:path w="1554" h="1349" extrusionOk="0">
                  <a:moveTo>
                    <a:pt x="451" y="1"/>
                  </a:moveTo>
                  <a:cubicBezTo>
                    <a:pt x="451" y="1"/>
                    <a:pt x="1" y="426"/>
                    <a:pt x="309" y="1240"/>
                  </a:cubicBezTo>
                  <a:cubicBezTo>
                    <a:pt x="517" y="1319"/>
                    <a:pt x="700" y="1348"/>
                    <a:pt x="857" y="1348"/>
                  </a:cubicBezTo>
                  <a:cubicBezTo>
                    <a:pt x="1315" y="1348"/>
                    <a:pt x="1553" y="1098"/>
                    <a:pt x="1553" y="1098"/>
                  </a:cubicBezTo>
                  <a:lnTo>
                    <a:pt x="1002" y="552"/>
                  </a:lnTo>
                  <a:lnTo>
                    <a:pt x="451" y="1"/>
                  </a:lnTo>
                  <a:close/>
                </a:path>
              </a:pathLst>
            </a:custGeom>
            <a:solidFill>
              <a:srgbClr val="D9AC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3944;p50"/>
            <p:cNvSpPr/>
            <p:nvPr/>
          </p:nvSpPr>
          <p:spPr>
            <a:xfrm>
              <a:off x="6342284" y="3516048"/>
              <a:ext cx="461043" cy="437024"/>
            </a:xfrm>
            <a:custGeom>
              <a:avLst/>
              <a:gdLst/>
              <a:ahLst/>
              <a:cxnLst/>
              <a:rect l="l" t="t" r="r" b="b"/>
              <a:pathLst>
                <a:path w="1382" h="1310" extrusionOk="0">
                  <a:moveTo>
                    <a:pt x="530" y="1"/>
                  </a:moveTo>
                  <a:cubicBezTo>
                    <a:pt x="341" y="1"/>
                    <a:pt x="151" y="69"/>
                    <a:pt x="1" y="207"/>
                  </a:cubicBezTo>
                  <a:lnTo>
                    <a:pt x="1103" y="1309"/>
                  </a:lnTo>
                  <a:cubicBezTo>
                    <a:pt x="1381" y="1001"/>
                    <a:pt x="1371" y="526"/>
                    <a:pt x="1078" y="227"/>
                  </a:cubicBezTo>
                  <a:cubicBezTo>
                    <a:pt x="927" y="77"/>
                    <a:pt x="729" y="1"/>
                    <a:pt x="530" y="1"/>
                  </a:cubicBezTo>
                  <a:close/>
                </a:path>
              </a:pathLst>
            </a:custGeom>
            <a:solidFill>
              <a:srgbClr val="A62F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3945;p50"/>
            <p:cNvSpPr/>
            <p:nvPr/>
          </p:nvSpPr>
          <p:spPr>
            <a:xfrm>
              <a:off x="6640527" y="3498367"/>
              <a:ext cx="160464" cy="149789"/>
            </a:xfrm>
            <a:custGeom>
              <a:avLst/>
              <a:gdLst/>
              <a:ahLst/>
              <a:cxnLst/>
              <a:rect l="l" t="t" r="r" b="b"/>
              <a:pathLst>
                <a:path w="481" h="449" extrusionOk="0">
                  <a:moveTo>
                    <a:pt x="428" y="0"/>
                  </a:moveTo>
                  <a:cubicBezTo>
                    <a:pt x="419" y="0"/>
                    <a:pt x="410" y="4"/>
                    <a:pt x="401" y="12"/>
                  </a:cubicBezTo>
                  <a:lnTo>
                    <a:pt x="27" y="386"/>
                  </a:lnTo>
                  <a:cubicBezTo>
                    <a:pt x="0" y="413"/>
                    <a:pt x="23" y="449"/>
                    <a:pt x="51" y="449"/>
                  </a:cubicBezTo>
                  <a:cubicBezTo>
                    <a:pt x="60" y="449"/>
                    <a:pt x="69" y="445"/>
                    <a:pt x="78" y="437"/>
                  </a:cubicBezTo>
                  <a:cubicBezTo>
                    <a:pt x="204" y="311"/>
                    <a:pt x="331" y="184"/>
                    <a:pt x="457" y="63"/>
                  </a:cubicBezTo>
                  <a:cubicBezTo>
                    <a:pt x="480" y="36"/>
                    <a:pt x="456" y="0"/>
                    <a:pt x="428" y="0"/>
                  </a:cubicBezTo>
                  <a:close/>
                </a:path>
              </a:pathLst>
            </a:custGeom>
            <a:solidFill>
              <a:srgbClr val="A62F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3946;p50"/>
            <p:cNvSpPr/>
            <p:nvPr/>
          </p:nvSpPr>
          <p:spPr>
            <a:xfrm>
              <a:off x="9208616" y="-146931"/>
              <a:ext cx="518424" cy="451369"/>
            </a:xfrm>
            <a:custGeom>
              <a:avLst/>
              <a:gdLst/>
              <a:ahLst/>
              <a:cxnLst/>
              <a:rect l="l" t="t" r="r" b="b"/>
              <a:pathLst>
                <a:path w="1554" h="1353" extrusionOk="0">
                  <a:moveTo>
                    <a:pt x="1103" y="1"/>
                  </a:moveTo>
                  <a:lnTo>
                    <a:pt x="552" y="552"/>
                  </a:lnTo>
                  <a:lnTo>
                    <a:pt x="1" y="1103"/>
                  </a:lnTo>
                  <a:cubicBezTo>
                    <a:pt x="1" y="1103"/>
                    <a:pt x="239" y="1353"/>
                    <a:pt x="697" y="1353"/>
                  </a:cubicBezTo>
                  <a:cubicBezTo>
                    <a:pt x="854" y="1353"/>
                    <a:pt x="1037" y="1323"/>
                    <a:pt x="1245" y="1245"/>
                  </a:cubicBezTo>
                  <a:cubicBezTo>
                    <a:pt x="1553" y="430"/>
                    <a:pt x="1103" y="1"/>
                    <a:pt x="1103" y="1"/>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3947;p50"/>
            <p:cNvSpPr/>
            <p:nvPr/>
          </p:nvSpPr>
          <p:spPr>
            <a:xfrm>
              <a:off x="9112538" y="-217321"/>
              <a:ext cx="464379" cy="438692"/>
            </a:xfrm>
            <a:custGeom>
              <a:avLst/>
              <a:gdLst/>
              <a:ahLst/>
              <a:cxnLst/>
              <a:rect l="l" t="t" r="r" b="b"/>
              <a:pathLst>
                <a:path w="1392" h="1315" extrusionOk="0">
                  <a:moveTo>
                    <a:pt x="857" y="1"/>
                  </a:moveTo>
                  <a:cubicBezTo>
                    <a:pt x="656" y="1"/>
                    <a:pt x="456" y="77"/>
                    <a:pt x="304" y="227"/>
                  </a:cubicBezTo>
                  <a:cubicBezTo>
                    <a:pt x="6" y="525"/>
                    <a:pt x="1" y="1011"/>
                    <a:pt x="289" y="1314"/>
                  </a:cubicBezTo>
                  <a:lnTo>
                    <a:pt x="1391" y="212"/>
                  </a:lnTo>
                  <a:cubicBezTo>
                    <a:pt x="1240" y="71"/>
                    <a:pt x="1048" y="1"/>
                    <a:pt x="857" y="1"/>
                  </a:cubicBezTo>
                  <a:close/>
                </a:path>
              </a:pathLst>
            </a:custGeom>
            <a:solidFill>
              <a:srgbClr val="A62F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3948;p50"/>
            <p:cNvSpPr/>
            <p:nvPr/>
          </p:nvSpPr>
          <p:spPr>
            <a:xfrm>
              <a:off x="9118209" y="-232667"/>
              <a:ext cx="160798" cy="150790"/>
            </a:xfrm>
            <a:custGeom>
              <a:avLst/>
              <a:gdLst/>
              <a:ahLst/>
              <a:cxnLst/>
              <a:rect l="l" t="t" r="r" b="b"/>
              <a:pathLst>
                <a:path w="482" h="452" extrusionOk="0">
                  <a:moveTo>
                    <a:pt x="56" y="0"/>
                  </a:moveTo>
                  <a:cubicBezTo>
                    <a:pt x="26" y="0"/>
                    <a:pt x="0" y="38"/>
                    <a:pt x="24" y="65"/>
                  </a:cubicBezTo>
                  <a:lnTo>
                    <a:pt x="398" y="440"/>
                  </a:lnTo>
                  <a:cubicBezTo>
                    <a:pt x="406" y="448"/>
                    <a:pt x="415" y="451"/>
                    <a:pt x="424" y="451"/>
                  </a:cubicBezTo>
                  <a:cubicBezTo>
                    <a:pt x="454" y="451"/>
                    <a:pt x="481" y="413"/>
                    <a:pt x="454" y="389"/>
                  </a:cubicBezTo>
                  <a:lnTo>
                    <a:pt x="80" y="10"/>
                  </a:lnTo>
                  <a:cubicBezTo>
                    <a:pt x="72" y="3"/>
                    <a:pt x="64" y="0"/>
                    <a:pt x="56" y="0"/>
                  </a:cubicBezTo>
                  <a:close/>
                </a:path>
              </a:pathLst>
            </a:custGeom>
            <a:solidFill>
              <a:srgbClr val="A62F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3949;p50"/>
            <p:cNvSpPr/>
            <p:nvPr/>
          </p:nvSpPr>
          <p:spPr>
            <a:xfrm>
              <a:off x="9662652" y="6824071"/>
              <a:ext cx="518090" cy="451369"/>
            </a:xfrm>
            <a:custGeom>
              <a:avLst/>
              <a:gdLst/>
              <a:ahLst/>
              <a:cxnLst/>
              <a:rect l="l" t="t" r="r" b="b"/>
              <a:pathLst>
                <a:path w="1553" h="1353" extrusionOk="0">
                  <a:moveTo>
                    <a:pt x="1103" y="1"/>
                  </a:moveTo>
                  <a:lnTo>
                    <a:pt x="551" y="552"/>
                  </a:lnTo>
                  <a:lnTo>
                    <a:pt x="0" y="1103"/>
                  </a:lnTo>
                  <a:cubicBezTo>
                    <a:pt x="0" y="1103"/>
                    <a:pt x="239" y="1353"/>
                    <a:pt x="697" y="1353"/>
                  </a:cubicBezTo>
                  <a:cubicBezTo>
                    <a:pt x="854" y="1353"/>
                    <a:pt x="1037" y="1323"/>
                    <a:pt x="1244" y="1245"/>
                  </a:cubicBezTo>
                  <a:cubicBezTo>
                    <a:pt x="1553" y="431"/>
                    <a:pt x="1103" y="1"/>
                    <a:pt x="1103" y="1"/>
                  </a:cubicBezTo>
                  <a:close/>
                </a:path>
              </a:pathLst>
            </a:custGeom>
            <a:solidFill>
              <a:srgbClr val="593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3950;p50"/>
            <p:cNvSpPr/>
            <p:nvPr/>
          </p:nvSpPr>
          <p:spPr>
            <a:xfrm>
              <a:off x="9566241" y="6753347"/>
              <a:ext cx="464379" cy="439025"/>
            </a:xfrm>
            <a:custGeom>
              <a:avLst/>
              <a:gdLst/>
              <a:ahLst/>
              <a:cxnLst/>
              <a:rect l="l" t="t" r="r" b="b"/>
              <a:pathLst>
                <a:path w="1392" h="1316" extrusionOk="0">
                  <a:moveTo>
                    <a:pt x="856" y="0"/>
                  </a:moveTo>
                  <a:cubicBezTo>
                    <a:pt x="656" y="0"/>
                    <a:pt x="456" y="76"/>
                    <a:pt x="304" y="228"/>
                  </a:cubicBezTo>
                  <a:cubicBezTo>
                    <a:pt x="11" y="526"/>
                    <a:pt x="1" y="1007"/>
                    <a:pt x="289" y="1315"/>
                  </a:cubicBezTo>
                  <a:lnTo>
                    <a:pt x="1392" y="213"/>
                  </a:lnTo>
                  <a:cubicBezTo>
                    <a:pt x="1243" y="71"/>
                    <a:pt x="1050" y="0"/>
                    <a:pt x="856" y="0"/>
                  </a:cubicBezTo>
                  <a:close/>
                </a:path>
              </a:pathLst>
            </a:custGeom>
            <a:solidFill>
              <a:srgbClr val="A62F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3951;p50"/>
            <p:cNvSpPr/>
            <p:nvPr/>
          </p:nvSpPr>
          <p:spPr>
            <a:xfrm>
              <a:off x="9570911" y="6737333"/>
              <a:ext cx="162132" cy="151123"/>
            </a:xfrm>
            <a:custGeom>
              <a:avLst/>
              <a:gdLst/>
              <a:ahLst/>
              <a:cxnLst/>
              <a:rect l="l" t="t" r="r" b="b"/>
              <a:pathLst>
                <a:path w="486" h="453" extrusionOk="0">
                  <a:moveTo>
                    <a:pt x="56" y="1"/>
                  </a:moveTo>
                  <a:cubicBezTo>
                    <a:pt x="26" y="1"/>
                    <a:pt x="1" y="37"/>
                    <a:pt x="27" y="63"/>
                  </a:cubicBezTo>
                  <a:lnTo>
                    <a:pt x="407" y="443"/>
                  </a:lnTo>
                  <a:cubicBezTo>
                    <a:pt x="413" y="449"/>
                    <a:pt x="421" y="452"/>
                    <a:pt x="429" y="452"/>
                  </a:cubicBezTo>
                  <a:cubicBezTo>
                    <a:pt x="457" y="452"/>
                    <a:pt x="485" y="415"/>
                    <a:pt x="457" y="387"/>
                  </a:cubicBezTo>
                  <a:cubicBezTo>
                    <a:pt x="331" y="261"/>
                    <a:pt x="210" y="134"/>
                    <a:pt x="83" y="13"/>
                  </a:cubicBezTo>
                  <a:cubicBezTo>
                    <a:pt x="75" y="4"/>
                    <a:pt x="65" y="1"/>
                    <a:pt x="56" y="1"/>
                  </a:cubicBezTo>
                  <a:close/>
                </a:path>
              </a:pathLst>
            </a:custGeom>
            <a:solidFill>
              <a:srgbClr val="A62F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3952;p50"/>
            <p:cNvSpPr/>
            <p:nvPr/>
          </p:nvSpPr>
          <p:spPr>
            <a:xfrm>
              <a:off x="4727971" y="7540987"/>
              <a:ext cx="516422" cy="452370"/>
            </a:xfrm>
            <a:custGeom>
              <a:avLst/>
              <a:gdLst/>
              <a:ahLst/>
              <a:cxnLst/>
              <a:rect l="l" t="t" r="r" b="b"/>
              <a:pathLst>
                <a:path w="1548" h="1356" extrusionOk="0">
                  <a:moveTo>
                    <a:pt x="450" y="1"/>
                  </a:moveTo>
                  <a:cubicBezTo>
                    <a:pt x="450" y="1"/>
                    <a:pt x="0" y="431"/>
                    <a:pt x="309" y="1245"/>
                  </a:cubicBezTo>
                  <a:cubicBezTo>
                    <a:pt x="517" y="1325"/>
                    <a:pt x="700" y="1355"/>
                    <a:pt x="857" y="1355"/>
                  </a:cubicBezTo>
                  <a:cubicBezTo>
                    <a:pt x="1313" y="1355"/>
                    <a:pt x="1548" y="1103"/>
                    <a:pt x="1548" y="1103"/>
                  </a:cubicBezTo>
                  <a:lnTo>
                    <a:pt x="996" y="552"/>
                  </a:lnTo>
                  <a:lnTo>
                    <a:pt x="450" y="1"/>
                  </a:lnTo>
                  <a:close/>
                </a:path>
              </a:pathLst>
            </a:custGeom>
            <a:solidFill>
              <a:srgbClr val="F276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3953;p50"/>
            <p:cNvSpPr/>
            <p:nvPr/>
          </p:nvSpPr>
          <p:spPr>
            <a:xfrm>
              <a:off x="4878093" y="7472598"/>
              <a:ext cx="460710" cy="436690"/>
            </a:xfrm>
            <a:custGeom>
              <a:avLst/>
              <a:gdLst/>
              <a:ahLst/>
              <a:cxnLst/>
              <a:rect l="l" t="t" r="r" b="b"/>
              <a:pathLst>
                <a:path w="1381" h="1309" extrusionOk="0">
                  <a:moveTo>
                    <a:pt x="523" y="0"/>
                  </a:moveTo>
                  <a:cubicBezTo>
                    <a:pt x="335" y="0"/>
                    <a:pt x="147" y="69"/>
                    <a:pt x="0" y="206"/>
                  </a:cubicBezTo>
                  <a:lnTo>
                    <a:pt x="1098" y="1308"/>
                  </a:lnTo>
                  <a:cubicBezTo>
                    <a:pt x="1381" y="1000"/>
                    <a:pt x="1371" y="525"/>
                    <a:pt x="1077" y="231"/>
                  </a:cubicBezTo>
                  <a:cubicBezTo>
                    <a:pt x="924" y="77"/>
                    <a:pt x="723" y="0"/>
                    <a:pt x="523" y="0"/>
                  </a:cubicBezTo>
                  <a:close/>
                </a:path>
              </a:pathLst>
            </a:custGeom>
            <a:solidFill>
              <a:srgbClr val="A62F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3954;p50"/>
            <p:cNvSpPr/>
            <p:nvPr/>
          </p:nvSpPr>
          <p:spPr>
            <a:xfrm>
              <a:off x="5176002" y="7454583"/>
              <a:ext cx="160131" cy="151457"/>
            </a:xfrm>
            <a:custGeom>
              <a:avLst/>
              <a:gdLst/>
              <a:ahLst/>
              <a:cxnLst/>
              <a:rect l="l" t="t" r="r" b="b"/>
              <a:pathLst>
                <a:path w="480" h="454" extrusionOk="0">
                  <a:moveTo>
                    <a:pt x="427" y="1"/>
                  </a:moveTo>
                  <a:cubicBezTo>
                    <a:pt x="419" y="1"/>
                    <a:pt x="410" y="4"/>
                    <a:pt x="402" y="12"/>
                  </a:cubicBezTo>
                  <a:lnTo>
                    <a:pt x="28" y="386"/>
                  </a:lnTo>
                  <a:cubicBezTo>
                    <a:pt x="0" y="414"/>
                    <a:pt x="24" y="453"/>
                    <a:pt x="53" y="453"/>
                  </a:cubicBezTo>
                  <a:cubicBezTo>
                    <a:pt x="61" y="453"/>
                    <a:pt x="70" y="450"/>
                    <a:pt x="78" y="442"/>
                  </a:cubicBezTo>
                  <a:lnTo>
                    <a:pt x="452" y="68"/>
                  </a:lnTo>
                  <a:cubicBezTo>
                    <a:pt x="480" y="40"/>
                    <a:pt x="456" y="1"/>
                    <a:pt x="427" y="1"/>
                  </a:cubicBezTo>
                  <a:close/>
                </a:path>
              </a:pathLst>
            </a:custGeom>
            <a:solidFill>
              <a:srgbClr val="A62F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3955;p50"/>
            <p:cNvSpPr/>
            <p:nvPr/>
          </p:nvSpPr>
          <p:spPr>
            <a:xfrm>
              <a:off x="5149647" y="-1656825"/>
              <a:ext cx="516422" cy="451369"/>
            </a:xfrm>
            <a:custGeom>
              <a:avLst/>
              <a:gdLst/>
              <a:ahLst/>
              <a:cxnLst/>
              <a:rect l="l" t="t" r="r" b="b"/>
              <a:pathLst>
                <a:path w="1548" h="1353" extrusionOk="0">
                  <a:moveTo>
                    <a:pt x="1103" y="0"/>
                  </a:moveTo>
                  <a:lnTo>
                    <a:pt x="552" y="552"/>
                  </a:lnTo>
                  <a:lnTo>
                    <a:pt x="0" y="1103"/>
                  </a:lnTo>
                  <a:cubicBezTo>
                    <a:pt x="0" y="1103"/>
                    <a:pt x="236" y="1353"/>
                    <a:pt x="693" y="1353"/>
                  </a:cubicBezTo>
                  <a:cubicBezTo>
                    <a:pt x="849" y="1353"/>
                    <a:pt x="1032" y="1323"/>
                    <a:pt x="1239" y="1245"/>
                  </a:cubicBezTo>
                  <a:cubicBezTo>
                    <a:pt x="1548" y="430"/>
                    <a:pt x="1103" y="0"/>
                    <a:pt x="1103" y="0"/>
                  </a:cubicBezTo>
                  <a:close/>
                </a:path>
              </a:pathLst>
            </a:custGeom>
            <a:solidFill>
              <a:srgbClr val="593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3956;p50"/>
            <p:cNvSpPr/>
            <p:nvPr/>
          </p:nvSpPr>
          <p:spPr>
            <a:xfrm>
              <a:off x="5051901" y="-1727549"/>
              <a:ext cx="465714" cy="438692"/>
            </a:xfrm>
            <a:custGeom>
              <a:avLst/>
              <a:gdLst/>
              <a:ahLst/>
              <a:cxnLst/>
              <a:rect l="l" t="t" r="r" b="b"/>
              <a:pathLst>
                <a:path w="1396" h="1315" extrusionOk="0">
                  <a:moveTo>
                    <a:pt x="858" y="0"/>
                  </a:moveTo>
                  <a:cubicBezTo>
                    <a:pt x="659" y="0"/>
                    <a:pt x="460" y="76"/>
                    <a:pt x="309" y="228"/>
                  </a:cubicBezTo>
                  <a:cubicBezTo>
                    <a:pt x="10" y="526"/>
                    <a:pt x="0" y="1006"/>
                    <a:pt x="293" y="1315"/>
                  </a:cubicBezTo>
                  <a:lnTo>
                    <a:pt x="1396" y="212"/>
                  </a:lnTo>
                  <a:cubicBezTo>
                    <a:pt x="1244" y="71"/>
                    <a:pt x="1051" y="0"/>
                    <a:pt x="858" y="0"/>
                  </a:cubicBezTo>
                  <a:close/>
                </a:path>
              </a:pathLst>
            </a:custGeom>
            <a:solidFill>
              <a:srgbClr val="A62F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3957;p50"/>
            <p:cNvSpPr/>
            <p:nvPr/>
          </p:nvSpPr>
          <p:spPr>
            <a:xfrm>
              <a:off x="5057906" y="-1743229"/>
              <a:ext cx="160131" cy="151123"/>
            </a:xfrm>
            <a:custGeom>
              <a:avLst/>
              <a:gdLst/>
              <a:ahLst/>
              <a:cxnLst/>
              <a:rect l="l" t="t" r="r" b="b"/>
              <a:pathLst>
                <a:path w="480" h="453" extrusionOk="0">
                  <a:moveTo>
                    <a:pt x="53" y="0"/>
                  </a:moveTo>
                  <a:cubicBezTo>
                    <a:pt x="24" y="0"/>
                    <a:pt x="0" y="40"/>
                    <a:pt x="28" y="67"/>
                  </a:cubicBezTo>
                  <a:lnTo>
                    <a:pt x="402" y="442"/>
                  </a:lnTo>
                  <a:cubicBezTo>
                    <a:pt x="410" y="450"/>
                    <a:pt x="419" y="453"/>
                    <a:pt x="427" y="453"/>
                  </a:cubicBezTo>
                  <a:cubicBezTo>
                    <a:pt x="456" y="453"/>
                    <a:pt x="480" y="413"/>
                    <a:pt x="452" y="386"/>
                  </a:cubicBezTo>
                  <a:lnTo>
                    <a:pt x="78" y="12"/>
                  </a:lnTo>
                  <a:cubicBezTo>
                    <a:pt x="70" y="4"/>
                    <a:pt x="61" y="0"/>
                    <a:pt x="53" y="0"/>
                  </a:cubicBezTo>
                  <a:close/>
                </a:path>
              </a:pathLst>
            </a:custGeom>
            <a:solidFill>
              <a:srgbClr val="A62F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3958;p50"/>
            <p:cNvSpPr/>
            <p:nvPr/>
          </p:nvSpPr>
          <p:spPr>
            <a:xfrm>
              <a:off x="1803925" y="-190633"/>
              <a:ext cx="518424" cy="451369"/>
            </a:xfrm>
            <a:custGeom>
              <a:avLst/>
              <a:gdLst/>
              <a:ahLst/>
              <a:cxnLst/>
              <a:rect l="l" t="t" r="r" b="b"/>
              <a:pathLst>
                <a:path w="1554" h="1353" extrusionOk="0">
                  <a:moveTo>
                    <a:pt x="451" y="0"/>
                  </a:moveTo>
                  <a:cubicBezTo>
                    <a:pt x="451" y="0"/>
                    <a:pt x="1" y="430"/>
                    <a:pt x="315" y="1244"/>
                  </a:cubicBezTo>
                  <a:cubicBezTo>
                    <a:pt x="522" y="1323"/>
                    <a:pt x="705" y="1352"/>
                    <a:pt x="861" y="1352"/>
                  </a:cubicBezTo>
                  <a:cubicBezTo>
                    <a:pt x="1318" y="1352"/>
                    <a:pt x="1554" y="1103"/>
                    <a:pt x="1554" y="1103"/>
                  </a:cubicBezTo>
                  <a:lnTo>
                    <a:pt x="1002" y="551"/>
                  </a:lnTo>
                  <a:lnTo>
                    <a:pt x="451" y="0"/>
                  </a:lnTo>
                  <a:close/>
                </a:path>
              </a:pathLst>
            </a:custGeom>
            <a:solidFill>
              <a:srgbClr val="D9AC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3959;p50"/>
            <p:cNvSpPr/>
            <p:nvPr/>
          </p:nvSpPr>
          <p:spPr>
            <a:xfrm>
              <a:off x="1954381" y="-261023"/>
              <a:ext cx="464046" cy="438358"/>
            </a:xfrm>
            <a:custGeom>
              <a:avLst/>
              <a:gdLst/>
              <a:ahLst/>
              <a:cxnLst/>
              <a:rect l="l" t="t" r="r" b="b"/>
              <a:pathLst>
                <a:path w="1391" h="1314" extrusionOk="0">
                  <a:moveTo>
                    <a:pt x="535" y="1"/>
                  </a:moveTo>
                  <a:cubicBezTo>
                    <a:pt x="343" y="1"/>
                    <a:pt x="151" y="70"/>
                    <a:pt x="0" y="211"/>
                  </a:cubicBezTo>
                  <a:lnTo>
                    <a:pt x="1103" y="1314"/>
                  </a:lnTo>
                  <a:cubicBezTo>
                    <a:pt x="1391" y="1010"/>
                    <a:pt x="1386" y="525"/>
                    <a:pt x="1087" y="226"/>
                  </a:cubicBezTo>
                  <a:cubicBezTo>
                    <a:pt x="935" y="76"/>
                    <a:pt x="735" y="1"/>
                    <a:pt x="535" y="1"/>
                  </a:cubicBezTo>
                  <a:close/>
                </a:path>
              </a:pathLst>
            </a:custGeom>
            <a:solidFill>
              <a:srgbClr val="A62F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3960;p50"/>
            <p:cNvSpPr/>
            <p:nvPr/>
          </p:nvSpPr>
          <p:spPr>
            <a:xfrm>
              <a:off x="2254958" y="-276036"/>
              <a:ext cx="158129" cy="148788"/>
            </a:xfrm>
            <a:custGeom>
              <a:avLst/>
              <a:gdLst/>
              <a:ahLst/>
              <a:cxnLst/>
              <a:rect l="l" t="t" r="r" b="b"/>
              <a:pathLst>
                <a:path w="474" h="446" extrusionOk="0">
                  <a:moveTo>
                    <a:pt x="421" y="1"/>
                  </a:moveTo>
                  <a:cubicBezTo>
                    <a:pt x="413" y="1"/>
                    <a:pt x="406" y="3"/>
                    <a:pt x="399" y="8"/>
                  </a:cubicBezTo>
                  <a:lnTo>
                    <a:pt x="25" y="388"/>
                  </a:lnTo>
                  <a:cubicBezTo>
                    <a:pt x="0" y="412"/>
                    <a:pt x="24" y="446"/>
                    <a:pt x="53" y="446"/>
                  </a:cubicBezTo>
                  <a:cubicBezTo>
                    <a:pt x="60" y="446"/>
                    <a:pt x="68" y="443"/>
                    <a:pt x="75" y="438"/>
                  </a:cubicBezTo>
                  <a:lnTo>
                    <a:pt x="449" y="64"/>
                  </a:lnTo>
                  <a:cubicBezTo>
                    <a:pt x="474" y="36"/>
                    <a:pt x="449" y="1"/>
                    <a:pt x="421" y="1"/>
                  </a:cubicBezTo>
                  <a:close/>
                </a:path>
              </a:pathLst>
            </a:custGeom>
            <a:solidFill>
              <a:srgbClr val="A62F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 name="Group 191"/>
          <p:cNvGrpSpPr/>
          <p:nvPr/>
        </p:nvGrpSpPr>
        <p:grpSpPr>
          <a:xfrm>
            <a:off x="944807" y="3142291"/>
            <a:ext cx="6044347" cy="2185214"/>
            <a:chOff x="1344207" y="2921169"/>
            <a:chExt cx="5520018" cy="2185214"/>
          </a:xfrm>
        </p:grpSpPr>
        <p:sp>
          <p:nvSpPr>
            <p:cNvPr id="190" name="Rectangle 189"/>
            <p:cNvSpPr/>
            <p:nvPr/>
          </p:nvSpPr>
          <p:spPr>
            <a:xfrm>
              <a:off x="1344207" y="2921169"/>
              <a:ext cx="5520018" cy="2185214"/>
            </a:xfrm>
            <a:prstGeom prst="rect">
              <a:avLst/>
            </a:prstGeom>
          </p:spPr>
          <p:txBody>
            <a:bodyPr wrap="none">
              <a:spAutoFit/>
            </a:bodyPr>
            <a:lstStyle/>
            <a:p>
              <a:r>
                <a:rPr lang="en-US" sz="3000" b="1" dirty="0">
                  <a:solidFill>
                    <a:srgbClr val="000000"/>
                  </a:solidFill>
                  <a:latin typeface="Times New Roman" panose="02020603050405020304" pitchFamily="18" charset="0"/>
                  <a:cs typeface="Times New Roman" panose="02020603050405020304" pitchFamily="18" charset="0"/>
                </a:rPr>
                <a:t>Data, Research, and Vital Statistics </a:t>
              </a:r>
            </a:p>
            <a:p>
              <a:r>
                <a:rPr lang="en-US" sz="3000" b="1" dirty="0">
                  <a:solidFill>
                    <a:srgbClr val="000000"/>
                  </a:solidFill>
                  <a:latin typeface="Times New Roman" panose="02020603050405020304" pitchFamily="18" charset="0"/>
                  <a:cs typeface="Times New Roman" panose="02020603050405020304" pitchFamily="18" charset="0"/>
                </a:rPr>
                <a:t>(DRVS)</a:t>
              </a:r>
            </a:p>
            <a:p>
              <a:r>
                <a:rPr lang="en-US" sz="1600" dirty="0">
                  <a:solidFill>
                    <a:srgbClr val="000000"/>
                  </a:solidFill>
                  <a:latin typeface="Times New Roman" panose="02020603050405020304" pitchFamily="18" charset="0"/>
                  <a:cs typeface="Times New Roman" panose="02020603050405020304" pitchFamily="18" charset="0"/>
                </a:rPr>
                <a:t>Kim Haggan, Director and State Registrar</a:t>
              </a:r>
            </a:p>
            <a:p>
              <a:r>
                <a:rPr lang="en-US" sz="1600" dirty="0">
                  <a:solidFill>
                    <a:srgbClr val="000000"/>
                  </a:solidFill>
                  <a:latin typeface="Times New Roman" panose="02020603050405020304" pitchFamily="18" charset="0"/>
                  <a:cs typeface="Times New Roman" panose="02020603050405020304" pitchFamily="18" charset="0"/>
                </a:rPr>
                <a:t>Melissa Boynton, MPH, Electronic Data Supervisor</a:t>
              </a:r>
            </a:p>
            <a:p>
              <a:endParaRPr lang="en-US" sz="1600" dirty="0">
                <a:solidFill>
                  <a:srgbClr val="000000"/>
                </a:solidFill>
                <a:latin typeface="Times New Roman" panose="02020603050405020304" pitchFamily="18" charset="0"/>
                <a:cs typeface="Times New Roman" panose="02020603050405020304" pitchFamily="18" charset="0"/>
              </a:endParaRPr>
            </a:p>
            <a:p>
              <a:r>
                <a:rPr lang="en-US" sz="2800" b="1" dirty="0">
                  <a:solidFill>
                    <a:srgbClr val="000000"/>
                  </a:solidFill>
                  <a:latin typeface="Times New Roman" panose="02020603050405020304" pitchFamily="18" charset="0"/>
                  <a:cs typeface="Times New Roman" panose="02020603050405020304" pitchFamily="18" charset="0"/>
                </a:rPr>
                <a:t>2024 MMA Convention</a:t>
              </a:r>
            </a:p>
          </p:txBody>
        </p:sp>
        <p:sp>
          <p:nvSpPr>
            <p:cNvPr id="191" name="Rectangle 190"/>
            <p:cNvSpPr/>
            <p:nvPr/>
          </p:nvSpPr>
          <p:spPr>
            <a:xfrm>
              <a:off x="1344207" y="5019475"/>
              <a:ext cx="2160000" cy="3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N" sz="4000"/>
            </a:p>
          </p:txBody>
        </p:sp>
      </p:grpSp>
    </p:spTree>
    <p:extLst>
      <p:ext uri="{BB962C8B-B14F-4D97-AF65-F5344CB8AC3E}">
        <p14:creationId xmlns:p14="http://schemas.microsoft.com/office/powerpoint/2010/main" val="20653685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E1FD5-BB0C-5840-D6B4-CB16EC35F9F6}"/>
              </a:ext>
            </a:extLst>
          </p:cNvPr>
          <p:cNvSpPr>
            <a:spLocks noGrp="1"/>
          </p:cNvSpPr>
          <p:nvPr>
            <p:ph type="title"/>
          </p:nvPr>
        </p:nvSpPr>
        <p:spPr>
          <a:xfrm>
            <a:off x="649224" y="645106"/>
            <a:ext cx="6574536" cy="1259894"/>
          </a:xfrm>
        </p:spPr>
        <p:txBody>
          <a:bodyPr>
            <a:normAutofit/>
          </a:bodyPr>
          <a:lstStyle/>
          <a:p>
            <a:pPr algn="ctr"/>
            <a:r>
              <a:rPr lang="en-US" sz="3000" b="1" dirty="0">
                <a:latin typeface="Times New Roman" panose="02020603050405020304" pitchFamily="18" charset="0"/>
                <a:cs typeface="Times New Roman" panose="02020603050405020304" pitchFamily="18" charset="0"/>
              </a:rPr>
              <a:t>TRUE ATTESTED COPIES</a:t>
            </a:r>
            <a:br>
              <a:rPr lang="en-US" b="1" dirty="0">
                <a:latin typeface="Times New Roman" panose="02020603050405020304" pitchFamily="18" charset="0"/>
                <a:cs typeface="Times New Roman" panose="02020603050405020304" pitchFamily="18" charset="0"/>
              </a:rPr>
            </a:br>
            <a:endParaRPr lang="en-US"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947BE679-8C6C-F2A8-D06A-DF78763F85E2}"/>
              </a:ext>
            </a:extLst>
          </p:cNvPr>
          <p:cNvSpPr>
            <a:spLocks noGrp="1"/>
          </p:cNvSpPr>
          <p:nvPr>
            <p:ph idx="1"/>
          </p:nvPr>
        </p:nvSpPr>
        <p:spPr>
          <a:xfrm>
            <a:off x="649224" y="1215736"/>
            <a:ext cx="6574535" cy="4916707"/>
          </a:xfrm>
        </p:spPr>
        <p:txBody>
          <a:bodyPr>
            <a:normAutofit/>
          </a:bodyPr>
          <a:lstStyle/>
          <a:p>
            <a:pPr marL="0" indent="0" algn="just" hangingPunct="0">
              <a:lnSpc>
                <a:spcPct val="90000"/>
              </a:lnSpc>
              <a:spcBef>
                <a:spcPts val="0"/>
              </a:spcBef>
              <a:buNone/>
            </a:pPr>
            <a:r>
              <a:rPr lang="en-US" sz="1400" dirty="0">
                <a:latin typeface="Times New Roman" panose="02020603050405020304" pitchFamily="18" charset="0"/>
                <a:ea typeface="Times New Roman" panose="02020603050405020304" pitchFamily="18" charset="0"/>
                <a:cs typeface="Times New Roman" panose="02020603050405020304" pitchFamily="18" charset="0"/>
              </a:rPr>
              <a:t>Periodically</a:t>
            </a:r>
            <a:r>
              <a:rPr lang="en-US" sz="1400" u="sng" dirty="0">
                <a:latin typeface="Times New Roman" panose="02020603050405020304" pitchFamily="18" charset="0"/>
                <a:ea typeface="Times New Roman" panose="02020603050405020304" pitchFamily="18" charset="0"/>
                <a:cs typeface="Times New Roman" panose="02020603050405020304" pitchFamily="18" charset="0"/>
              </a:rPr>
              <a:t>,</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municipal clerks will be asked to mail a “true attest copy” or “attested” of a birth, marriage, or death record to either the Department or another municipality.  </a:t>
            </a:r>
          </a:p>
          <a:p>
            <a:pPr marL="0" algn="just" hangingPunct="0">
              <a:lnSpc>
                <a:spcPct val="90000"/>
              </a:lnSpc>
              <a:spcBef>
                <a:spcPts val="0"/>
              </a:spcBef>
            </a:pPr>
            <a:endParaRPr lang="en-US" sz="1400" dirty="0">
              <a:latin typeface="Times New Roman" panose="02020603050405020304" pitchFamily="18" charset="0"/>
              <a:ea typeface="Times New Roman" panose="02020603050405020304" pitchFamily="18" charset="0"/>
              <a:cs typeface="Times New Roman" panose="02020603050405020304" pitchFamily="18" charset="0"/>
            </a:endParaRPr>
          </a:p>
          <a:p>
            <a:pPr marL="0" indent="0" algn="just" hangingPunct="0">
              <a:lnSpc>
                <a:spcPct val="90000"/>
              </a:lnSpc>
              <a:spcBef>
                <a:spcPts val="0"/>
              </a:spcBef>
              <a:buNone/>
            </a:pPr>
            <a:r>
              <a:rPr lang="en-US" sz="1400" dirty="0">
                <a:latin typeface="Times New Roman" panose="02020603050405020304" pitchFamily="18" charset="0"/>
                <a:ea typeface="Times New Roman" panose="02020603050405020304" pitchFamily="18" charset="0"/>
                <a:cs typeface="Times New Roman" panose="02020603050405020304" pitchFamily="18" charset="0"/>
              </a:rPr>
              <a:t>To make a true attest copy of the record, simply photocopy the record onto plain white paper and type or write the statement  “True Attest Copy”.  The issuing officer will need to print and sign their name and title under the statement and provide the date the copy was made.  Place the municipal seal next to the issuing official’s signature.  For records that are a full page, the statement and signature should be done on the back of the record where it will not become part of the record when issued onto safety paper. </a:t>
            </a:r>
          </a:p>
          <a:p>
            <a:pPr marL="0" indent="0" algn="just" hangingPunct="0">
              <a:lnSpc>
                <a:spcPct val="90000"/>
              </a:lnSpc>
              <a:spcBef>
                <a:spcPts val="0"/>
              </a:spcBef>
              <a:buNone/>
            </a:pPr>
            <a:endParaRPr lang="en-US" sz="1400" dirty="0">
              <a:latin typeface="Times New Roman" panose="02020603050405020304" pitchFamily="18" charset="0"/>
              <a:ea typeface="Times New Roman" panose="02020603050405020304" pitchFamily="18" charset="0"/>
              <a:cs typeface="Times New Roman" panose="02020603050405020304" pitchFamily="18" charset="0"/>
            </a:endParaRPr>
          </a:p>
          <a:p>
            <a:pPr marL="0" indent="0" algn="just" hangingPunct="0">
              <a:lnSpc>
                <a:spcPct val="90000"/>
              </a:lnSpc>
              <a:spcBef>
                <a:spcPts val="0"/>
              </a:spcBef>
              <a:buNone/>
            </a:pPr>
            <a:r>
              <a:rPr lang="en-US" sz="1400" b="1" i="1"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Example of a True Attested Copy</a:t>
            </a:r>
          </a:p>
          <a:p>
            <a:pPr marL="0" indent="0" algn="just" hangingPunct="0">
              <a:lnSpc>
                <a:spcPct val="90000"/>
              </a:lnSpc>
              <a:spcBef>
                <a:spcPts val="0"/>
              </a:spcBef>
              <a:buNone/>
            </a:pPr>
            <a:r>
              <a:rPr lang="en-US" sz="1400" b="1" i="1"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b="1"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True Attest Copy                </a:t>
            </a:r>
          </a:p>
          <a:p>
            <a:pPr marL="302499" indent="0" algn="just" hangingPunct="0">
              <a:lnSpc>
                <a:spcPct val="90000"/>
              </a:lnSpc>
              <a:spcBef>
                <a:spcPts val="0"/>
              </a:spcBef>
              <a:buNone/>
            </a:pPr>
            <a:r>
              <a:rPr lang="en-US" sz="1400" b="1"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Signature:                                    </a:t>
            </a:r>
            <a:r>
              <a:rPr lang="en-US" sz="1400" b="1" i="1" dirty="0">
                <a:solidFill>
                  <a:schemeClr val="accent1"/>
                </a:solidFill>
                <a:latin typeface="Great Vibes" panose="02000507080000020002" pitchFamily="2" charset="0"/>
                <a:ea typeface="Times New Roman" panose="02020603050405020304" pitchFamily="18" charset="0"/>
                <a:cs typeface="Times New Roman" panose="02020603050405020304" pitchFamily="18" charset="0"/>
              </a:rPr>
              <a:t>Christine Wolfe</a:t>
            </a:r>
            <a:endParaRPr lang="en-US" sz="1400" b="1" dirty="0">
              <a:solidFill>
                <a:schemeClr val="accent1"/>
              </a:solidFill>
              <a:latin typeface="Great Vibes" panose="02000507080000020002" pitchFamily="2" charset="0"/>
              <a:ea typeface="Times New Roman" panose="02020603050405020304" pitchFamily="18" charset="0"/>
              <a:cs typeface="Times New Roman" panose="02020603050405020304" pitchFamily="18" charset="0"/>
            </a:endParaRPr>
          </a:p>
          <a:p>
            <a:pPr marL="302499" indent="0" algn="just" hangingPunct="0">
              <a:lnSpc>
                <a:spcPct val="90000"/>
              </a:lnSpc>
              <a:spcBef>
                <a:spcPts val="0"/>
              </a:spcBef>
              <a:buNone/>
            </a:pPr>
            <a:r>
              <a:rPr lang="en-US" sz="1400" b="1"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Name and Title:                          Christine Wolfe, Municipal Clerk</a:t>
            </a:r>
          </a:p>
          <a:p>
            <a:pPr marL="302499" indent="0" algn="just" hangingPunct="0">
              <a:lnSpc>
                <a:spcPct val="90000"/>
              </a:lnSpc>
              <a:spcBef>
                <a:spcPts val="0"/>
              </a:spcBef>
              <a:buNone/>
            </a:pPr>
            <a:r>
              <a:rPr lang="en-US" sz="1400" b="1"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City/Town:                                  Town of Freeport</a:t>
            </a:r>
          </a:p>
          <a:p>
            <a:pPr marL="302499" indent="0" algn="just" hangingPunct="0">
              <a:lnSpc>
                <a:spcPct val="90000"/>
              </a:lnSpc>
              <a:spcBef>
                <a:spcPts val="0"/>
              </a:spcBef>
              <a:buNone/>
            </a:pPr>
            <a:r>
              <a:rPr lang="en-US" sz="1400" b="1"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Date:                                            03/19/2023</a:t>
            </a:r>
          </a:p>
          <a:p>
            <a:pPr marL="302499" indent="0" algn="just" hangingPunct="0">
              <a:lnSpc>
                <a:spcPct val="90000"/>
              </a:lnSpc>
              <a:spcBef>
                <a:spcPts val="0"/>
              </a:spcBef>
              <a:buNone/>
            </a:pPr>
            <a:r>
              <a:rPr lang="en-US" sz="1400" b="1"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 </a:t>
            </a:r>
          </a:p>
          <a:p>
            <a:pPr marL="0" indent="0" algn="just" hangingPunct="0">
              <a:lnSpc>
                <a:spcPct val="90000"/>
              </a:lnSpc>
              <a:spcBef>
                <a:spcPts val="0"/>
              </a:spcBef>
              <a:buNone/>
            </a:pPr>
            <a:r>
              <a:rPr lang="en-US" sz="1400" b="1"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(Emboss or place municipal seal by the true attest statement)</a:t>
            </a:r>
          </a:p>
          <a:p>
            <a:pPr marL="0" indent="0" algn="just" hangingPunct="0">
              <a:lnSpc>
                <a:spcPct val="90000"/>
              </a:lnSpc>
              <a:spcBef>
                <a:spcPts val="0"/>
              </a:spcBef>
              <a:buNone/>
            </a:pPr>
            <a:r>
              <a:rPr lang="en-US" sz="1400" b="1"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 </a:t>
            </a:r>
          </a:p>
          <a:p>
            <a:pPr marL="0" indent="0" algn="just" hangingPunct="0">
              <a:lnSpc>
                <a:spcPct val="90000"/>
              </a:lnSpc>
              <a:spcBef>
                <a:spcPts val="0"/>
              </a:spcBef>
              <a:buNone/>
            </a:pPr>
            <a:r>
              <a:rPr lang="en-US" sz="1400" dirty="0">
                <a:latin typeface="Times New Roman" panose="02020603050405020304" pitchFamily="18" charset="0"/>
                <a:ea typeface="Times New Roman" panose="02020603050405020304" pitchFamily="18" charset="0"/>
                <a:cs typeface="Times New Roman" panose="02020603050405020304" pitchFamily="18" charset="0"/>
              </a:rPr>
              <a:t>When issuing vital records from an attested copy, please be sure to cover the statement before issuing certified copies.  A true attested copy is never notarized, it is only signed by the municipal clerk or the clerk’s authorized staff.  </a:t>
            </a:r>
          </a:p>
          <a:p>
            <a:pPr>
              <a:lnSpc>
                <a:spcPct val="90000"/>
              </a:lnSpc>
            </a:pPr>
            <a:endParaRPr lang="en-US" sz="1100" dirty="0"/>
          </a:p>
        </p:txBody>
      </p:sp>
      <p:pic>
        <p:nvPicPr>
          <p:cNvPr id="5" name="Picture 4" descr="A person in a blue suit and tie with a folder over his head&#10;&#10;Description automatically generated">
            <a:extLst>
              <a:ext uri="{FF2B5EF4-FFF2-40B4-BE49-F238E27FC236}">
                <a16:creationId xmlns:a16="http://schemas.microsoft.com/office/drawing/2014/main" id="{70880E87-C5A0-2477-9C1D-46C8AFEFE46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33975" r="20560" b="-2"/>
          <a:stretch/>
        </p:blipFill>
        <p:spPr>
          <a:xfrm>
            <a:off x="7765669" y="645106"/>
            <a:ext cx="3574292" cy="5247747"/>
          </a:xfrm>
          <a:prstGeom prst="rect">
            <a:avLst/>
          </a:prstGeom>
        </p:spPr>
      </p:pic>
      <p:pic>
        <p:nvPicPr>
          <p:cNvPr id="9" name="Picture 8" descr="A close-up of a stamp&#10;&#10;Description automatically generated">
            <a:extLst>
              <a:ext uri="{FF2B5EF4-FFF2-40B4-BE49-F238E27FC236}">
                <a16:creationId xmlns:a16="http://schemas.microsoft.com/office/drawing/2014/main" id="{C33CDC85-FDB6-7483-D249-F8ECD7A05402}"/>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962650" y="3268979"/>
            <a:ext cx="1179957" cy="1737360"/>
          </a:xfrm>
          <a:prstGeom prst="rect">
            <a:avLst/>
          </a:prstGeom>
        </p:spPr>
      </p:pic>
    </p:spTree>
    <p:extLst>
      <p:ext uri="{BB962C8B-B14F-4D97-AF65-F5344CB8AC3E}">
        <p14:creationId xmlns:p14="http://schemas.microsoft.com/office/powerpoint/2010/main" val="23375462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CF81D86-BDBA-477C-B7DD-8D359BB996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1A5783-E7C0-51D0-99E0-1DC3F3625ED2}"/>
              </a:ext>
            </a:extLst>
          </p:cNvPr>
          <p:cNvSpPr>
            <a:spLocks noGrp="1"/>
          </p:cNvSpPr>
          <p:nvPr>
            <p:ph type="title"/>
          </p:nvPr>
        </p:nvSpPr>
        <p:spPr>
          <a:xfrm>
            <a:off x="4974771" y="634946"/>
            <a:ext cx="6574972" cy="1450757"/>
          </a:xfrm>
        </p:spPr>
        <p:txBody>
          <a:bodyPr>
            <a:normAutofit fontScale="90000"/>
          </a:bodyPr>
          <a:lstStyle/>
          <a:p>
            <a:pPr algn="ctr"/>
            <a:r>
              <a:rPr lang="en-US" sz="3000" b="1" dirty="0">
                <a:latin typeface="Times New Roman" panose="02020603050405020304" pitchFamily="18" charset="0"/>
                <a:cs typeface="Times New Roman" panose="02020603050405020304" pitchFamily="18" charset="0"/>
              </a:rPr>
              <a:t>UNITED STATES DEPARTMENT OF VETERAN AFFAIRS (TOGUS)</a:t>
            </a:r>
            <a:br>
              <a:rPr lang="en-US" sz="3000" b="1" dirty="0">
                <a:latin typeface="Times New Roman" panose="02020603050405020304" pitchFamily="18" charset="0"/>
                <a:cs typeface="Times New Roman" panose="02020603050405020304" pitchFamily="18" charset="0"/>
              </a:rPr>
            </a:br>
            <a:r>
              <a:rPr lang="en-US" sz="3000" b="1" dirty="0">
                <a:latin typeface="Times New Roman" panose="02020603050405020304" pitchFamily="18" charset="0"/>
                <a:cs typeface="Times New Roman" panose="02020603050405020304" pitchFamily="18" charset="0"/>
              </a:rPr>
              <a:t>&amp; VETERANS COPIES OF VITAL RECORDS</a:t>
            </a:r>
            <a:br>
              <a:rPr lang="en-US" sz="2300" b="1" dirty="0">
                <a:latin typeface="Times New Roman" panose="02020603050405020304" pitchFamily="18" charset="0"/>
                <a:cs typeface="Times New Roman" panose="02020603050405020304" pitchFamily="18" charset="0"/>
              </a:rPr>
            </a:br>
            <a:endParaRPr lang="en-US" sz="2300" b="1" dirty="0">
              <a:latin typeface="Times New Roman" panose="02020603050405020304" pitchFamily="18" charset="0"/>
              <a:cs typeface="Times New Roman" panose="02020603050405020304" pitchFamily="18" charset="0"/>
            </a:endParaRPr>
          </a:p>
        </p:txBody>
      </p:sp>
      <p:pic>
        <p:nvPicPr>
          <p:cNvPr id="5" name="Picture 4" descr="A blackboard with white text on it next to a flag&#10;&#10;Description automatically generated">
            <a:extLst>
              <a:ext uri="{FF2B5EF4-FFF2-40B4-BE49-F238E27FC236}">
                <a16:creationId xmlns:a16="http://schemas.microsoft.com/office/drawing/2014/main" id="{0E671F50-118F-2D6B-3159-269212CFCD18}"/>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7421" r="39663" b="1"/>
          <a:stretch/>
        </p:blipFill>
        <p:spPr>
          <a:xfrm>
            <a:off x="633999" y="640080"/>
            <a:ext cx="4001315" cy="5582971"/>
          </a:xfrm>
          <a:prstGeom prst="rect">
            <a:avLst/>
          </a:prstGeom>
        </p:spPr>
      </p:pic>
      <p:cxnSp>
        <p:nvCxnSpPr>
          <p:cNvPr id="12" name="Straight Connector 11">
            <a:extLst>
              <a:ext uri="{FF2B5EF4-FFF2-40B4-BE49-F238E27FC236}">
                <a16:creationId xmlns:a16="http://schemas.microsoft.com/office/drawing/2014/main" id="{C65F3E9C-EF11-4F8F-A621-399C7A3E64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E6BEC1A-51E2-9F32-84BB-A0D13EC9B706}"/>
              </a:ext>
            </a:extLst>
          </p:cNvPr>
          <p:cNvSpPr>
            <a:spLocks noGrp="1"/>
          </p:cNvSpPr>
          <p:nvPr>
            <p:ph idx="1"/>
          </p:nvPr>
        </p:nvSpPr>
        <p:spPr>
          <a:xfrm>
            <a:off x="4983028" y="2152186"/>
            <a:ext cx="6574973" cy="4070867"/>
          </a:xfrm>
        </p:spPr>
        <p:txBody>
          <a:bodyPr>
            <a:normAutofit/>
          </a:bodyPr>
          <a:lstStyle/>
          <a:p>
            <a:pPr marL="0" indent="0" algn="just" hangingPunct="0">
              <a:spcBef>
                <a:spcPts val="0"/>
              </a:spcBef>
              <a:buNone/>
            </a:pPr>
            <a:r>
              <a:rPr lang="en-US" sz="1400" dirty="0">
                <a:latin typeface="Times New Roman" panose="02020603050405020304" pitchFamily="18" charset="0"/>
                <a:ea typeface="Times New Roman" panose="02020603050405020304" pitchFamily="18" charset="0"/>
                <a:cs typeface="Times New Roman" panose="02020603050405020304" pitchFamily="18" charset="0"/>
              </a:rPr>
              <a:t>Municipal clerks may provide free certified copies of a </a:t>
            </a:r>
            <a:r>
              <a:rPr lang="en-US" sz="1400" b="1" u="sng" dirty="0">
                <a:latin typeface="Times New Roman" panose="02020603050405020304" pitchFamily="18" charset="0"/>
                <a:ea typeface="Times New Roman" panose="02020603050405020304" pitchFamily="18" charset="0"/>
                <a:cs typeface="Times New Roman" panose="02020603050405020304" pitchFamily="18" charset="0"/>
              </a:rPr>
              <a:t>public</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birth, death, or marriage record (see below paragraph) to applicants who indicate the requested record is to be used in determining eligibility for Veterans Administration benefits.  The statute does not limit the number of free copies to just one.  </a:t>
            </a:r>
            <a:r>
              <a:rPr lang="en-US" sz="1400" b="1" dirty="0">
                <a:latin typeface="Times New Roman" panose="02020603050405020304" pitchFamily="18" charset="0"/>
                <a:ea typeface="Times New Roman" panose="02020603050405020304" pitchFamily="18" charset="0"/>
                <a:cs typeface="Times New Roman" panose="02020603050405020304" pitchFamily="18" charset="0"/>
              </a:rPr>
              <a:t>All certified copies issued for VA benefits must be stamped "FOR VA BENEFITS ONLY".   </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In the event the birth, death, or marriage is considered a restricted record, please refer applicants to the Department to obtain a fee copy.    </a:t>
            </a:r>
            <a:endParaRPr lang="en-US" sz="1400" dirty="0">
              <a:latin typeface="Arial" panose="020B0604020202020204" pitchFamily="34" charset="0"/>
              <a:ea typeface="Times New Roman" panose="02020603050405020304" pitchFamily="18" charset="0"/>
              <a:cs typeface="Times New Roman" panose="02020603050405020304" pitchFamily="18" charset="0"/>
            </a:endParaRPr>
          </a:p>
          <a:p>
            <a:pPr marL="0" indent="0" algn="just" hangingPunct="0">
              <a:spcBef>
                <a:spcPts val="0"/>
              </a:spcBef>
              <a:buNone/>
            </a:pP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dirty="0">
              <a:latin typeface="Arial" panose="020B0604020202020204" pitchFamily="34" charset="0"/>
              <a:ea typeface="Times New Roman" panose="02020603050405020304" pitchFamily="18" charset="0"/>
              <a:cs typeface="Times New Roman" panose="02020603050405020304" pitchFamily="18" charset="0"/>
            </a:endParaRPr>
          </a:p>
          <a:p>
            <a:pPr marL="0" indent="0" algn="just" hangingPunct="0">
              <a:spcBef>
                <a:spcPts val="0"/>
              </a:spcBef>
              <a:buNone/>
            </a:pPr>
            <a:r>
              <a:rPr lang="en-US" sz="1400" b="1" dirty="0">
                <a:latin typeface="Times New Roman" panose="02020603050405020304" pitchFamily="18" charset="0"/>
                <a:ea typeface="Times New Roman" panose="02020603050405020304" pitchFamily="18" charset="0"/>
                <a:cs typeface="Times New Roman" panose="02020603050405020304" pitchFamily="18" charset="0"/>
              </a:rPr>
              <a:t>Public Record Defined</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After 75 years from the date of birth for birth certificates, after 50 years from the date of death for fetal death certificates, after 25 years from the date of death for death certificates, after 50 years from the date of marriage for marriage certificates, and after 50 years from the registration of domestic partnerships, any person may obtain noncertified copies of these vital records under the department's rules. Certificates and records of birth, marriage, and death, including fetal death, created before 1892 are open to the public without restriction. All persons may purchase a copy on municipal letterhead, or a noncertified copy of a vital record created before 1892.  </a:t>
            </a:r>
            <a:endParaRPr lang="en-US" sz="1400" dirty="0">
              <a:latin typeface="Arial" panose="020B0604020202020204" pitchFamily="34" charset="0"/>
              <a:ea typeface="Times New Roman" panose="02020603050405020304" pitchFamily="18" charset="0"/>
              <a:cs typeface="Times New Roman" panose="02020603050405020304" pitchFamily="18" charset="0"/>
            </a:endParaRPr>
          </a:p>
          <a:p>
            <a:pPr marL="0" indent="0" algn="just" hangingPunct="0">
              <a:spcBef>
                <a:spcPts val="0"/>
              </a:spcBef>
              <a:buNone/>
            </a:pPr>
            <a:endParaRPr lang="en-US" sz="1400" dirty="0">
              <a:latin typeface="Arial" panose="020B0604020202020204" pitchFamily="34" charset="0"/>
              <a:ea typeface="Times New Roman" panose="02020603050405020304" pitchFamily="18" charset="0"/>
              <a:cs typeface="Times New Roman" panose="02020603050405020304" pitchFamily="18" charset="0"/>
            </a:endParaRPr>
          </a:p>
          <a:p>
            <a:pPr marL="0" indent="0" algn="just" hangingPunct="0">
              <a:spcBef>
                <a:spcPts val="0"/>
              </a:spcBef>
              <a:buNone/>
            </a:pPr>
            <a:r>
              <a:rPr lang="en-US" sz="1400" dirty="0">
                <a:latin typeface="Times New Roman" panose="02020603050405020304" pitchFamily="18" charset="0"/>
                <a:ea typeface="Times New Roman" panose="02020603050405020304" pitchFamily="18" charset="0"/>
                <a:cs typeface="Times New Roman" panose="02020603050405020304" pitchFamily="18" charset="0"/>
              </a:rPr>
              <a:t>DAVE does track when a free veteran's copy has been issued when the service (birth veteran, death veteran, and marriage veteran) is selected.  Municipal clerks may need to save any overrides if another copy of the same record is requested for veterans' benefits.    </a:t>
            </a:r>
            <a:endParaRPr lang="en-US" sz="1400" dirty="0">
              <a:latin typeface="Arial" panose="020B0604020202020204" pitchFamily="34" charset="0"/>
              <a:ea typeface="Times New Roman" panose="02020603050405020304" pitchFamily="18" charset="0"/>
              <a:cs typeface="Times New Roman" panose="02020603050405020304" pitchFamily="18" charset="0"/>
            </a:endParaRPr>
          </a:p>
          <a:p>
            <a:pPr marL="0" indent="0">
              <a:buNone/>
            </a:pPr>
            <a:endParaRPr lang="en-US" sz="1300" dirty="0"/>
          </a:p>
        </p:txBody>
      </p:sp>
      <p:sp>
        <p:nvSpPr>
          <p:cNvPr id="14" name="Rectangle 13">
            <a:extLst>
              <a:ext uri="{FF2B5EF4-FFF2-40B4-BE49-F238E27FC236}">
                <a16:creationId xmlns:a16="http://schemas.microsoft.com/office/drawing/2014/main" id="{88AA064E-5F6E-4024-BC28-EDDC3DFC7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6" name="Rectangle 15">
            <a:extLst>
              <a:ext uri="{FF2B5EF4-FFF2-40B4-BE49-F238E27FC236}">
                <a16:creationId xmlns:a16="http://schemas.microsoft.com/office/drawing/2014/main" id="{03B29638-4838-4B9B-B9DB-96E542BAF3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174271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264C47-3AE7-EC5E-396D-6B30208AC3D7}"/>
              </a:ext>
            </a:extLst>
          </p:cNvPr>
          <p:cNvSpPr>
            <a:spLocks noGrp="1"/>
          </p:cNvSpPr>
          <p:nvPr>
            <p:ph type="title"/>
          </p:nvPr>
        </p:nvSpPr>
        <p:spPr>
          <a:xfrm>
            <a:off x="7859485" y="634946"/>
            <a:ext cx="3690257" cy="1450757"/>
          </a:xfrm>
        </p:spPr>
        <p:txBody>
          <a:bodyPr vert="horz" lIns="91440" tIns="45720" rIns="91440" bIns="45720" rtlCol="0">
            <a:normAutofit/>
          </a:bodyPr>
          <a:lstStyle/>
          <a:p>
            <a:r>
              <a:rPr lang="en-US" sz="3700" b="1" dirty="0">
                <a:latin typeface="Times New Roman" panose="02020603050405020304" pitchFamily="18" charset="0"/>
                <a:cs typeface="Times New Roman" panose="02020603050405020304" pitchFamily="18" charset="0"/>
              </a:rPr>
              <a:t>OUT OF STATE RECORDS</a:t>
            </a:r>
          </a:p>
        </p:txBody>
      </p:sp>
      <p:pic>
        <p:nvPicPr>
          <p:cNvPr id="7" name="Picture 6" descr="A crossroad with two signs&#10;&#10;Description automatically generated">
            <a:extLst>
              <a:ext uri="{FF2B5EF4-FFF2-40B4-BE49-F238E27FC236}">
                <a16:creationId xmlns:a16="http://schemas.microsoft.com/office/drawing/2014/main" id="{C38678C6-EC44-838B-4343-737B5A816D0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5981" r="7230" b="-1"/>
          <a:stretch/>
        </p:blipFill>
        <p:spPr>
          <a:xfrm>
            <a:off x="633999" y="640081"/>
            <a:ext cx="6909801" cy="5314406"/>
          </a:xfrm>
          <a:prstGeom prst="rect">
            <a:avLst/>
          </a:prstGeom>
        </p:spPr>
      </p:pic>
      <p:cxnSp>
        <p:nvCxnSpPr>
          <p:cNvPr id="44" name="Straight Connector 43">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92143" y="2085703"/>
            <a:ext cx="3566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18" name="Content Placeholder 17">
            <a:extLst>
              <a:ext uri="{FF2B5EF4-FFF2-40B4-BE49-F238E27FC236}">
                <a16:creationId xmlns:a16="http://schemas.microsoft.com/office/drawing/2014/main" id="{B070F895-763A-5EB7-6850-25CFCA1E2A57}"/>
              </a:ext>
            </a:extLst>
          </p:cNvPr>
          <p:cNvSpPr>
            <a:spLocks noGrp="1"/>
          </p:cNvSpPr>
          <p:nvPr>
            <p:ph idx="1"/>
          </p:nvPr>
        </p:nvSpPr>
        <p:spPr>
          <a:xfrm>
            <a:off x="7859485" y="2198913"/>
            <a:ext cx="3690257" cy="3755565"/>
          </a:xfrm>
        </p:spPr>
        <p:txBody>
          <a:bodyPr>
            <a:normAutofit/>
          </a:bodyPr>
          <a:lstStyle/>
          <a:p>
            <a:pPr marL="0" indent="0" algn="ctr">
              <a:buNone/>
            </a:pPr>
            <a:r>
              <a:rPr lang="en-US" b="1" dirty="0">
                <a:latin typeface="Times New Roman" panose="02020603050405020304" pitchFamily="18" charset="0"/>
                <a:cs typeface="Times New Roman" panose="02020603050405020304" pitchFamily="18" charset="0"/>
              </a:rPr>
              <a:t>DO NOT ISSUE!  </a:t>
            </a:r>
          </a:p>
          <a:p>
            <a:pPr marL="0" indent="0">
              <a:buNone/>
            </a:pPr>
            <a:endParaRPr lang="en-US" b="1" dirty="0">
              <a:latin typeface="Times New Roman" panose="02020603050405020304" pitchFamily="18" charset="0"/>
              <a:cs typeface="Times New Roman" panose="02020603050405020304" pitchFamily="18" charset="0"/>
            </a:endParaRPr>
          </a:p>
          <a:p>
            <a:pPr marL="0" indent="0">
              <a:buNone/>
            </a:pPr>
            <a:r>
              <a:rPr lang="en-US" b="1" dirty="0">
                <a:latin typeface="Times New Roman" panose="02020603050405020304" pitchFamily="18" charset="0"/>
                <a:cs typeface="Times New Roman" panose="02020603050405020304" pitchFamily="18" charset="0"/>
              </a:rPr>
              <a:t>The only records you should have filed in your municipality are the place of the event or residence.  </a:t>
            </a:r>
          </a:p>
        </p:txBody>
      </p:sp>
      <p:sp>
        <p:nvSpPr>
          <p:cNvPr id="45" name="Rectangle 44">
            <a:extLst>
              <a:ext uri="{FF2B5EF4-FFF2-40B4-BE49-F238E27FC236}">
                <a16:creationId xmlns:a16="http://schemas.microsoft.com/office/drawing/2014/main" id="{6329CBCE-21AE-419D-AC1F-8ACF510A66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6" name="Rectangle 45">
            <a:extLst>
              <a:ext uri="{FF2B5EF4-FFF2-40B4-BE49-F238E27FC236}">
                <a16:creationId xmlns:a16="http://schemas.microsoft.com/office/drawing/2014/main" id="{FF2DA012-1414-493D-888F-5D99D0BDA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9" name="Picture 8" descr="A green tick and red x in circles&#10;&#10;Description automatically generated">
            <a:extLst>
              <a:ext uri="{FF2B5EF4-FFF2-40B4-BE49-F238E27FC236}">
                <a16:creationId xmlns:a16="http://schemas.microsoft.com/office/drawing/2014/main" id="{E9955450-AEE3-BFC8-9C6B-AAF047D680FA}"/>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226509" y="1505796"/>
            <a:ext cx="5724780" cy="5669280"/>
          </a:xfrm>
          <a:prstGeom prst="rect">
            <a:avLst/>
          </a:prstGeom>
        </p:spPr>
      </p:pic>
    </p:spTree>
    <p:extLst>
      <p:ext uri="{BB962C8B-B14F-4D97-AF65-F5344CB8AC3E}">
        <p14:creationId xmlns:p14="http://schemas.microsoft.com/office/powerpoint/2010/main" val="18422064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6D16D1E-4205-49F5-BD2A-DA769947C1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9" name="Rectangle 18">
            <a:extLst>
              <a:ext uri="{FF2B5EF4-FFF2-40B4-BE49-F238E27FC236}">
                <a16:creationId xmlns:a16="http://schemas.microsoft.com/office/drawing/2014/main" id="{012FD100-C039-4E03-B5E4-2EDFA7290A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4193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1" name="Straight Connector 20">
            <a:extLst>
              <a:ext uri="{FF2B5EF4-FFF2-40B4-BE49-F238E27FC236}">
                <a16:creationId xmlns:a16="http://schemas.microsoft.com/office/drawing/2014/main" id="{4418FCD2-8448-4A81-8EB4-72250F7827B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32A27ED-AF56-FFB6-26A3-A496E18FBB04}"/>
              </a:ext>
            </a:extLst>
          </p:cNvPr>
          <p:cNvSpPr>
            <a:spLocks noGrp="1"/>
          </p:cNvSpPr>
          <p:nvPr>
            <p:ph type="title"/>
          </p:nvPr>
        </p:nvSpPr>
        <p:spPr>
          <a:xfrm>
            <a:off x="1097280" y="286603"/>
            <a:ext cx="10058400" cy="1450757"/>
          </a:xfrm>
        </p:spPr>
        <p:txBody>
          <a:bodyPr vert="horz" lIns="91440" tIns="45720" rIns="91440" bIns="45720" rtlCol="0" anchor="b">
            <a:normAutofit/>
          </a:bodyPr>
          <a:lstStyle/>
          <a:p>
            <a:r>
              <a:rPr lang="en-US" b="1" dirty="0">
                <a:latin typeface="Times New Roman" panose="02020603050405020304" pitchFamily="18" charset="0"/>
                <a:cs typeface="Times New Roman" panose="02020603050405020304" pitchFamily="18" charset="0"/>
              </a:rPr>
              <a:t>FRAUD PREVENTION</a:t>
            </a:r>
          </a:p>
        </p:txBody>
      </p:sp>
      <p:graphicFrame>
        <p:nvGraphicFramePr>
          <p:cNvPr id="12" name="Content Placeholder 2">
            <a:extLst>
              <a:ext uri="{FF2B5EF4-FFF2-40B4-BE49-F238E27FC236}">
                <a16:creationId xmlns:a16="http://schemas.microsoft.com/office/drawing/2014/main" id="{544396D9-F76D-C07C-4A56-7E19F71B93D6}"/>
              </a:ext>
            </a:extLst>
          </p:cNvPr>
          <p:cNvGraphicFramePr>
            <a:graphicFrameLocks noGrp="1"/>
          </p:cNvGraphicFramePr>
          <p:nvPr>
            <p:ph sz="half" idx="1"/>
            <p:extLst>
              <p:ext uri="{D42A27DB-BD31-4B8C-83A1-F6EECF244321}">
                <p14:modId xmlns:p14="http://schemas.microsoft.com/office/powerpoint/2010/main" val="380142303"/>
              </p:ext>
            </p:extLst>
          </p:nvPr>
        </p:nvGraphicFramePr>
        <p:xfrm>
          <a:off x="1007110" y="2098516"/>
          <a:ext cx="10270489" cy="3786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 name="Picture 10" descr="A red sign with white text&#10;&#10;Description automatically generated">
            <a:extLst>
              <a:ext uri="{FF2B5EF4-FFF2-40B4-BE49-F238E27FC236}">
                <a16:creationId xmlns:a16="http://schemas.microsoft.com/office/drawing/2014/main" id="{483CEAD5-1EAE-FA1D-E6A9-6B36C48F96F6}"/>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8539038" y="404994"/>
            <a:ext cx="2606040" cy="1737360"/>
          </a:xfrm>
          <a:prstGeom prst="rect">
            <a:avLst/>
          </a:prstGeom>
        </p:spPr>
      </p:pic>
    </p:spTree>
    <p:extLst>
      <p:ext uri="{BB962C8B-B14F-4D97-AF65-F5344CB8AC3E}">
        <p14:creationId xmlns:p14="http://schemas.microsoft.com/office/powerpoint/2010/main" val="17950319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CF81D86-BDBA-477C-B7DD-8D359BB996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D39B83-569F-C84A-90B6-09DB1075BB0D}"/>
              </a:ext>
            </a:extLst>
          </p:cNvPr>
          <p:cNvSpPr>
            <a:spLocks noGrp="1"/>
          </p:cNvSpPr>
          <p:nvPr>
            <p:ph type="title"/>
          </p:nvPr>
        </p:nvSpPr>
        <p:spPr>
          <a:xfrm>
            <a:off x="4974771" y="634947"/>
            <a:ext cx="6574972" cy="1098746"/>
          </a:xfrm>
        </p:spPr>
        <p:txBody>
          <a:bodyPr>
            <a:normAutofit/>
          </a:bodyPr>
          <a:lstStyle/>
          <a:p>
            <a:r>
              <a:rPr lang="en-US" sz="3000" b="1" dirty="0">
                <a:latin typeface="Times New Roman" panose="02020603050405020304" pitchFamily="18" charset="0"/>
                <a:cs typeface="Times New Roman" panose="02020603050405020304" pitchFamily="18" charset="0"/>
              </a:rPr>
              <a:t>VITAL RECORDS APPLICATIONS</a:t>
            </a:r>
          </a:p>
        </p:txBody>
      </p:sp>
      <p:pic>
        <p:nvPicPr>
          <p:cNvPr id="5" name="Picture 4" descr="A group of trees with yellow and red leaves&#10;&#10;Description automatically generated">
            <a:extLst>
              <a:ext uri="{FF2B5EF4-FFF2-40B4-BE49-F238E27FC236}">
                <a16:creationId xmlns:a16="http://schemas.microsoft.com/office/drawing/2014/main" id="{D97E51B9-45AE-C7D6-5E88-150AD03B78EF}"/>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36697" r="20952" b="2"/>
          <a:stretch/>
        </p:blipFill>
        <p:spPr>
          <a:xfrm>
            <a:off x="633999" y="640081"/>
            <a:ext cx="4001315" cy="5314406"/>
          </a:xfrm>
          <a:prstGeom prst="rect">
            <a:avLst/>
          </a:prstGeom>
        </p:spPr>
      </p:pic>
      <p:cxnSp>
        <p:nvCxnSpPr>
          <p:cNvPr id="12" name="Straight Connector 11">
            <a:extLst>
              <a:ext uri="{FF2B5EF4-FFF2-40B4-BE49-F238E27FC236}">
                <a16:creationId xmlns:a16="http://schemas.microsoft.com/office/drawing/2014/main" id="{C65F3E9C-EF11-4F8F-A621-399C7A3E64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093DCBE-B086-9CE3-4FF9-3F2B79412B13}"/>
              </a:ext>
            </a:extLst>
          </p:cNvPr>
          <p:cNvSpPr>
            <a:spLocks noGrp="1"/>
          </p:cNvSpPr>
          <p:nvPr>
            <p:ph idx="1"/>
          </p:nvPr>
        </p:nvSpPr>
        <p:spPr>
          <a:xfrm>
            <a:off x="4974769" y="2198914"/>
            <a:ext cx="6574973" cy="3670180"/>
          </a:xfrm>
        </p:spPr>
        <p:txBody>
          <a:bodyPr>
            <a:normAutofit/>
          </a:bodyPr>
          <a:lstStyle/>
          <a:p>
            <a:pPr>
              <a:buFont typeface="Wingdings" panose="05000000000000000000" pitchFamily="2" charset="2"/>
              <a:buChar char="§"/>
            </a:pPr>
            <a:r>
              <a:rPr lang="en-US" sz="1800" dirty="0">
                <a:latin typeface="Times New Roman" panose="02020603050405020304" pitchFamily="18" charset="0"/>
                <a:cs typeface="Times New Roman" panose="02020603050405020304" pitchFamily="18" charset="0"/>
              </a:rPr>
              <a:t>Applications should be available at the counter and on your website.  </a:t>
            </a:r>
          </a:p>
          <a:p>
            <a:pPr>
              <a:buFont typeface="Wingdings" panose="05000000000000000000" pitchFamily="2" charset="2"/>
              <a:buChar char="§"/>
            </a:pPr>
            <a:r>
              <a:rPr lang="en-US" sz="1800" dirty="0">
                <a:latin typeface="Times New Roman" panose="02020603050405020304" pitchFamily="18" charset="0"/>
                <a:cs typeface="Times New Roman" panose="02020603050405020304" pitchFamily="18" charset="0"/>
              </a:rPr>
              <a:t>Applications must be gender-neutral.  </a:t>
            </a:r>
          </a:p>
          <a:p>
            <a:pPr>
              <a:buFont typeface="Wingdings" panose="05000000000000000000" pitchFamily="2" charset="2"/>
              <a:buChar char="§"/>
            </a:pPr>
            <a:r>
              <a:rPr lang="en-US" sz="1800" dirty="0">
                <a:latin typeface="Times New Roman" panose="02020603050405020304" pitchFamily="18" charset="0"/>
                <a:cs typeface="Times New Roman" panose="02020603050405020304" pitchFamily="18" charset="0"/>
              </a:rPr>
              <a:t>Applications should contain the identification and supporting documentation that was provided to you to release a restricted record.  </a:t>
            </a:r>
          </a:p>
          <a:p>
            <a:pPr>
              <a:buFont typeface="Wingdings" panose="05000000000000000000" pitchFamily="2" charset="2"/>
              <a:buChar char="§"/>
            </a:pPr>
            <a:r>
              <a:rPr lang="en-US" sz="1800" dirty="0">
                <a:latin typeface="Times New Roman" panose="02020603050405020304" pitchFamily="18" charset="0"/>
                <a:cs typeface="Times New Roman" panose="02020603050405020304" pitchFamily="18" charset="0"/>
              </a:rPr>
              <a:t>It is recommended that you write the order number down and the safety paper numbers used on the application when issuing from the DAVE system in case you get distracted so you can finish the order in DAVE later.  </a:t>
            </a:r>
          </a:p>
          <a:p>
            <a:pPr>
              <a:buFont typeface="Wingdings" panose="05000000000000000000" pitchFamily="2" charset="2"/>
              <a:buChar char="§"/>
            </a:pPr>
            <a:r>
              <a:rPr lang="en-US" sz="1800" dirty="0">
                <a:latin typeface="Times New Roman" panose="02020603050405020304" pitchFamily="18" charset="0"/>
                <a:cs typeface="Times New Roman" panose="02020603050405020304" pitchFamily="18" charset="0"/>
              </a:rPr>
              <a:t>Applications must be retained for one year.  </a:t>
            </a:r>
          </a:p>
          <a:p>
            <a:endParaRPr lang="en-US" sz="1900" dirty="0"/>
          </a:p>
        </p:txBody>
      </p:sp>
      <p:sp>
        <p:nvSpPr>
          <p:cNvPr id="14" name="Rectangle 13">
            <a:extLst>
              <a:ext uri="{FF2B5EF4-FFF2-40B4-BE49-F238E27FC236}">
                <a16:creationId xmlns:a16="http://schemas.microsoft.com/office/drawing/2014/main" id="{88AA064E-5F6E-4024-BC28-EDDC3DFC7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6" name="Rectangle 15">
            <a:extLst>
              <a:ext uri="{FF2B5EF4-FFF2-40B4-BE49-F238E27FC236}">
                <a16:creationId xmlns:a16="http://schemas.microsoft.com/office/drawing/2014/main" id="{03B29638-4838-4B9B-B9DB-96E542BAF3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7" name="Picture 6" descr="A pen and a paper with a signature&#10;&#10;Description automatically generated">
            <a:extLst>
              <a:ext uri="{FF2B5EF4-FFF2-40B4-BE49-F238E27FC236}">
                <a16:creationId xmlns:a16="http://schemas.microsoft.com/office/drawing/2014/main" id="{632ECBB7-AD4B-BE5C-F865-6EA355598B43}"/>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9418618" y="4451774"/>
            <a:ext cx="1645920" cy="1645920"/>
          </a:xfrm>
          <a:prstGeom prst="rect">
            <a:avLst/>
          </a:prstGeom>
        </p:spPr>
      </p:pic>
    </p:spTree>
    <p:extLst>
      <p:ext uri="{BB962C8B-B14F-4D97-AF65-F5344CB8AC3E}">
        <p14:creationId xmlns:p14="http://schemas.microsoft.com/office/powerpoint/2010/main" val="32704062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4E108-118F-8E42-71D5-6FA916B62521}"/>
              </a:ext>
            </a:extLst>
          </p:cNvPr>
          <p:cNvSpPr>
            <a:spLocks noGrp="1"/>
          </p:cNvSpPr>
          <p:nvPr>
            <p:ph type="title"/>
          </p:nvPr>
        </p:nvSpPr>
        <p:spPr/>
        <p:txBody>
          <a:bodyPr>
            <a:normAutofit/>
          </a:bodyPr>
          <a:lstStyle/>
          <a:p>
            <a:pPr algn="ctr"/>
            <a:r>
              <a:rPr lang="en-US" sz="3600" b="1" dirty="0">
                <a:latin typeface="Times New Roman" panose="02020603050405020304" pitchFamily="18" charset="0"/>
                <a:cs typeface="Times New Roman" panose="02020603050405020304" pitchFamily="18" charset="0"/>
              </a:rPr>
              <a:t>WHEN IN DOUBT – USE THE MATRIX</a:t>
            </a:r>
          </a:p>
        </p:txBody>
      </p:sp>
      <p:graphicFrame>
        <p:nvGraphicFramePr>
          <p:cNvPr id="4" name="Content Placeholder 3">
            <a:extLst>
              <a:ext uri="{FF2B5EF4-FFF2-40B4-BE49-F238E27FC236}">
                <a16:creationId xmlns:a16="http://schemas.microsoft.com/office/drawing/2014/main" id="{81592B1F-610D-1ACE-F121-12ED9A5239CD}"/>
              </a:ext>
            </a:extLst>
          </p:cNvPr>
          <p:cNvGraphicFramePr>
            <a:graphicFrameLocks noGrp="1" noChangeAspect="1"/>
          </p:cNvGraphicFramePr>
          <p:nvPr>
            <p:ph idx="1"/>
            <p:extLst>
              <p:ext uri="{D42A27DB-BD31-4B8C-83A1-F6EECF244321}">
                <p14:modId xmlns:p14="http://schemas.microsoft.com/office/powerpoint/2010/main" val="726490583"/>
              </p:ext>
            </p:extLst>
          </p:nvPr>
        </p:nvGraphicFramePr>
        <p:xfrm>
          <a:off x="1238250" y="1846263"/>
          <a:ext cx="10058400" cy="4411662"/>
        </p:xfrm>
        <a:graphic>
          <a:graphicData uri="http://schemas.openxmlformats.org/presentationml/2006/ole">
            <mc:AlternateContent xmlns:mc="http://schemas.openxmlformats.org/markup-compatibility/2006">
              <mc:Choice xmlns:v="urn:schemas-microsoft-com:vml" Requires="v">
                <p:oleObj name="Acrobat Document" r:id="rId2" imgW="7680816" imgH="4671017" progId="AcroExch.Document.DC">
                  <p:embed/>
                </p:oleObj>
              </mc:Choice>
              <mc:Fallback>
                <p:oleObj name="Acrobat Document" r:id="rId2" imgW="7680816" imgH="4671017" progId="AcroExch.Document.DC">
                  <p:embed/>
                  <p:pic>
                    <p:nvPicPr>
                      <p:cNvPr id="4" name="Content Placeholder 3">
                        <a:extLst>
                          <a:ext uri="{FF2B5EF4-FFF2-40B4-BE49-F238E27FC236}">
                            <a16:creationId xmlns:a16="http://schemas.microsoft.com/office/drawing/2014/main" id="{81592B1F-610D-1ACE-F121-12ED9A5239CD}"/>
                          </a:ext>
                        </a:extLst>
                      </p:cNvPr>
                      <p:cNvPicPr/>
                      <p:nvPr/>
                    </p:nvPicPr>
                    <p:blipFill>
                      <a:blip r:embed="rId3"/>
                      <a:stretch>
                        <a:fillRect/>
                      </a:stretch>
                    </p:blipFill>
                    <p:spPr>
                      <a:xfrm>
                        <a:off x="1238250" y="1846263"/>
                        <a:ext cx="10058400" cy="4411662"/>
                      </a:xfrm>
                      <a:prstGeom prst="rect">
                        <a:avLst/>
                      </a:prstGeom>
                    </p:spPr>
                  </p:pic>
                </p:oleObj>
              </mc:Fallback>
            </mc:AlternateContent>
          </a:graphicData>
        </a:graphic>
      </p:graphicFrame>
      <p:pic>
        <p:nvPicPr>
          <p:cNvPr id="8" name="Picture 7" descr="A group of orange and yellow leaves&#10;&#10;Description automatically generated">
            <a:extLst>
              <a:ext uri="{FF2B5EF4-FFF2-40B4-BE49-F238E27FC236}">
                <a16:creationId xmlns:a16="http://schemas.microsoft.com/office/drawing/2014/main" id="{5356CD96-F358-8D61-8A9D-D4AD75DD7B19}"/>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208726" y="0"/>
            <a:ext cx="2660024" cy="1371600"/>
          </a:xfrm>
          <a:prstGeom prst="rect">
            <a:avLst/>
          </a:prstGeom>
        </p:spPr>
      </p:pic>
      <p:pic>
        <p:nvPicPr>
          <p:cNvPr id="10" name="Picture 9" descr="A group of leaves on a black background&#10;&#10;Description automatically generated">
            <a:extLst>
              <a:ext uri="{FF2B5EF4-FFF2-40B4-BE49-F238E27FC236}">
                <a16:creationId xmlns:a16="http://schemas.microsoft.com/office/drawing/2014/main" id="{078073E6-93CB-92B1-BFEE-18AD3793E6AD}"/>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0271760" y="177700"/>
            <a:ext cx="1645920" cy="1437612"/>
          </a:xfrm>
          <a:prstGeom prst="rect">
            <a:avLst/>
          </a:prstGeom>
        </p:spPr>
      </p:pic>
    </p:spTree>
    <p:extLst>
      <p:ext uri="{BB962C8B-B14F-4D97-AF65-F5344CB8AC3E}">
        <p14:creationId xmlns:p14="http://schemas.microsoft.com/office/powerpoint/2010/main" val="8136096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5C8D2C1-DA83-420D-9635-D52CE066B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3" name="Rectangle 12">
            <a:extLst>
              <a:ext uri="{FF2B5EF4-FFF2-40B4-BE49-F238E27FC236}">
                <a16:creationId xmlns:a16="http://schemas.microsoft.com/office/drawing/2014/main" id="{434F74C9-6A0B-409E-AD1C-45B58BE91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5" name="Straight Connector 14">
            <a:extLst>
              <a:ext uri="{FF2B5EF4-FFF2-40B4-BE49-F238E27FC236}">
                <a16:creationId xmlns:a16="http://schemas.microsoft.com/office/drawing/2014/main" id="{F5486A9D-1265-4B57-91E6-68E666B97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6" name="Picture 5" descr="A group of people holding hands on a beach&#10;&#10;Description automatically generated">
            <a:extLst>
              <a:ext uri="{FF2B5EF4-FFF2-40B4-BE49-F238E27FC236}">
                <a16:creationId xmlns:a16="http://schemas.microsoft.com/office/drawing/2014/main" id="{79BFEE39-8740-EF14-A459-FF6E4D02CB7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29017" b="10360"/>
          <a:stretch/>
        </p:blipFill>
        <p:spPr>
          <a:xfrm>
            <a:off x="-32" y="10"/>
            <a:ext cx="12192031" cy="4915066"/>
          </a:xfrm>
          <a:prstGeom prst="rect">
            <a:avLst/>
          </a:prstGeom>
        </p:spPr>
      </p:pic>
      <p:sp>
        <p:nvSpPr>
          <p:cNvPr id="17" name="Rectangle 16">
            <a:extLst>
              <a:ext uri="{FF2B5EF4-FFF2-40B4-BE49-F238E27FC236}">
                <a16:creationId xmlns:a16="http://schemas.microsoft.com/office/drawing/2014/main" id="{B76D919A-FC3E-4B4E-BAF0-ED6CFB8DC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1609551B-7BBC-80BC-A8D4-31F59F4AAD1B}"/>
              </a:ext>
            </a:extLst>
          </p:cNvPr>
          <p:cNvSpPr>
            <a:spLocks noGrp="1"/>
          </p:cNvSpPr>
          <p:nvPr>
            <p:ph type="title"/>
          </p:nvPr>
        </p:nvSpPr>
        <p:spPr>
          <a:xfrm>
            <a:off x="1065197" y="5120640"/>
            <a:ext cx="10058400" cy="822960"/>
          </a:xfrm>
        </p:spPr>
        <p:txBody>
          <a:bodyPr vert="horz" lIns="91440" tIns="45720" rIns="91440" bIns="45720" rtlCol="0" anchor="b">
            <a:normAutofit fontScale="90000"/>
          </a:bodyPr>
          <a:lstStyle/>
          <a:p>
            <a:r>
              <a:rPr lang="en-US" dirty="0">
                <a:solidFill>
                  <a:schemeClr val="tx1"/>
                </a:solidFill>
                <a:latin typeface="Times New Roman" panose="02020603050405020304" pitchFamily="18" charset="0"/>
                <a:cs typeface="Times New Roman" panose="02020603050405020304" pitchFamily="18" charset="0"/>
              </a:rPr>
              <a:t>Remember- Anyone listed on a vital record can get that record.</a:t>
            </a:r>
          </a:p>
        </p:txBody>
      </p:sp>
      <p:sp>
        <p:nvSpPr>
          <p:cNvPr id="19" name="Rectangle 18">
            <a:extLst>
              <a:ext uri="{FF2B5EF4-FFF2-40B4-BE49-F238E27FC236}">
                <a16:creationId xmlns:a16="http://schemas.microsoft.com/office/drawing/2014/main" id="{8F66ACBD-1C82-4782-AA7C-05504DD7DE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 name="Text Placeholder 3">
            <a:extLst>
              <a:ext uri="{FF2B5EF4-FFF2-40B4-BE49-F238E27FC236}">
                <a16:creationId xmlns:a16="http://schemas.microsoft.com/office/drawing/2014/main" id="{3E6665B7-E7D8-8B6E-25DE-8A2B4E83D29B}"/>
              </a:ext>
            </a:extLst>
          </p:cNvPr>
          <p:cNvSpPr>
            <a:spLocks noGrp="1"/>
          </p:cNvSpPr>
          <p:nvPr>
            <p:ph type="body" sz="half" idx="2"/>
          </p:nvPr>
        </p:nvSpPr>
        <p:spPr/>
        <p:txBody>
          <a:bodyPr/>
          <a:lstStyle/>
          <a:p>
            <a:pPr algn="ctr"/>
            <a:r>
              <a:rPr lang="en-US" dirty="0">
                <a:solidFill>
                  <a:schemeClr val="tx1"/>
                </a:solidFill>
                <a:latin typeface="Times New Roman" panose="02020603050405020304" pitchFamily="18" charset="0"/>
                <a:cs typeface="Times New Roman" panose="02020603050405020304" pitchFamily="18" charset="0"/>
              </a:rPr>
              <a:t>This includes the parents and certifier on a birth record; the parents, informant, certifier, and funeral director on a death or fetal death record; and the parties, parties' parents, and person who solemnized the marriage on a marriage record.  </a:t>
            </a:r>
          </a:p>
        </p:txBody>
      </p:sp>
    </p:spTree>
    <p:extLst>
      <p:ext uri="{BB962C8B-B14F-4D97-AF65-F5344CB8AC3E}">
        <p14:creationId xmlns:p14="http://schemas.microsoft.com/office/powerpoint/2010/main" val="33873445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841A8DFB-611A-4AAF-9195-84B09E4F7E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9" name="Rectangle 28">
            <a:extLst>
              <a:ext uri="{FF2B5EF4-FFF2-40B4-BE49-F238E27FC236}">
                <a16:creationId xmlns:a16="http://schemas.microsoft.com/office/drawing/2014/main" id="{6A3951CE-6985-48B0-8C07-92C55A1A1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31" name="Straight Connector 30">
            <a:extLst>
              <a:ext uri="{FF2B5EF4-FFF2-40B4-BE49-F238E27FC236}">
                <a16:creationId xmlns:a16="http://schemas.microsoft.com/office/drawing/2014/main" id="{A97EF53E-8C19-478C-B271-F78844347C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3" name="Rectangle 32">
            <a:extLst>
              <a:ext uri="{FF2B5EF4-FFF2-40B4-BE49-F238E27FC236}">
                <a16:creationId xmlns:a16="http://schemas.microsoft.com/office/drawing/2014/main" id="{E7F82259-6DC6-40BE-84AB-3D4BDA537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394"/>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6028FE-5301-0460-3377-0CC665585C68}"/>
              </a:ext>
            </a:extLst>
          </p:cNvPr>
          <p:cNvSpPr>
            <a:spLocks noGrp="1"/>
          </p:cNvSpPr>
          <p:nvPr>
            <p:ph type="title"/>
          </p:nvPr>
        </p:nvSpPr>
        <p:spPr>
          <a:xfrm>
            <a:off x="828624" y="634946"/>
            <a:ext cx="4821283" cy="1450757"/>
          </a:xfrm>
        </p:spPr>
        <p:txBody>
          <a:bodyPr vert="horz" lIns="91440" tIns="45720" rIns="91440" bIns="45720" rtlCol="0" anchor="b">
            <a:normAutofit/>
          </a:bodyPr>
          <a:lstStyle/>
          <a:p>
            <a:r>
              <a:rPr lang="en-US" sz="4000" b="1" dirty="0">
                <a:latin typeface="Times New Roman" panose="02020603050405020304" pitchFamily="18" charset="0"/>
                <a:cs typeface="Times New Roman" panose="02020603050405020304" pitchFamily="18" charset="0"/>
              </a:rPr>
              <a:t>IDENTIFICATION</a:t>
            </a:r>
            <a:r>
              <a:rPr lang="en-US" sz="3600" b="1" dirty="0">
                <a:latin typeface="Times New Roman" panose="02020603050405020304" pitchFamily="18" charset="0"/>
                <a:cs typeface="Times New Roman" panose="02020603050405020304" pitchFamily="18" charset="0"/>
              </a:rPr>
              <a:t> </a:t>
            </a:r>
          </a:p>
        </p:txBody>
      </p:sp>
      <p:cxnSp>
        <p:nvCxnSpPr>
          <p:cNvPr id="35" name="Straight Connector 34">
            <a:extLst>
              <a:ext uri="{FF2B5EF4-FFF2-40B4-BE49-F238E27FC236}">
                <a16:creationId xmlns:a16="http://schemas.microsoft.com/office/drawing/2014/main" id="{D8969DA3-1975-44C7-B7ED-053710F9452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25071" y="2085703"/>
            <a:ext cx="411480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E596AE7-1BB1-4D58-12F8-F40BD883F774}"/>
              </a:ext>
            </a:extLst>
          </p:cNvPr>
          <p:cNvSpPr>
            <a:spLocks noGrp="1"/>
          </p:cNvSpPr>
          <p:nvPr>
            <p:ph sz="half" idx="1"/>
          </p:nvPr>
        </p:nvSpPr>
        <p:spPr>
          <a:xfrm>
            <a:off x="828624" y="2198914"/>
            <a:ext cx="4821283" cy="3670180"/>
          </a:xfrm>
        </p:spPr>
        <p:txBody>
          <a:bodyPr vert="horz" lIns="0" tIns="45720" rIns="0" bIns="45720" rtlCol="0">
            <a:normAutofit lnSpcReduction="10000"/>
          </a:bodyPr>
          <a:lstStyle/>
          <a:p>
            <a:pPr marL="0" marR="80010" lvl="0" indent="0">
              <a:spcBef>
                <a:spcPts val="0"/>
              </a:spcBef>
              <a:spcAft>
                <a:spcPts val="0"/>
              </a:spcAft>
              <a:buFont typeface="Calibri" panose="020F0502020204030204" pitchFamily="34" charset="0"/>
              <a:buNone/>
              <a:tabLst>
                <a:tab pos="1371600" algn="l"/>
                <a:tab pos="1828800" algn="l"/>
              </a:tabLst>
            </a:pPr>
            <a:r>
              <a:rPr lang="en-US" sz="1700" dirty="0">
                <a:effectLst/>
                <a:latin typeface="Times New Roman" panose="02020603050405020304" pitchFamily="18" charset="0"/>
                <a:cs typeface="Times New Roman" panose="02020603050405020304" pitchFamily="18" charset="0"/>
              </a:rPr>
              <a:t>Identification documents presented by the applicant must be the original or a copy of a document that has been notarized. Such documentation must be acceptable by the municipal clerk or the Department and must include: </a:t>
            </a:r>
          </a:p>
          <a:p>
            <a:pPr marL="914400" marR="80010" indent="-457200">
              <a:spcBef>
                <a:spcPts val="0"/>
              </a:spcBef>
              <a:spcAft>
                <a:spcPts val="0"/>
              </a:spcAft>
              <a:tabLst>
                <a:tab pos="457200" algn="l"/>
                <a:tab pos="914400" algn="l"/>
                <a:tab pos="1828800" algn="l"/>
              </a:tabLst>
            </a:pPr>
            <a:r>
              <a:rPr lang="en-US" sz="1700" dirty="0">
                <a:effectLst/>
                <a:latin typeface="Times New Roman" panose="02020603050405020304" pitchFamily="18" charset="0"/>
                <a:cs typeface="Times New Roman" panose="02020603050405020304" pitchFamily="18" charset="0"/>
              </a:rPr>
              <a:t> </a:t>
            </a:r>
          </a:p>
          <a:p>
            <a:pPr marR="80010" lvl="0">
              <a:spcBef>
                <a:spcPts val="0"/>
              </a:spcBef>
              <a:spcAft>
                <a:spcPts val="0"/>
              </a:spcAft>
              <a:buFont typeface="Wingdings" panose="05000000000000000000" pitchFamily="2" charset="2"/>
              <a:buChar char="§"/>
              <a:tabLst>
                <a:tab pos="457200" algn="l"/>
                <a:tab pos="1371600" algn="l"/>
              </a:tabLst>
            </a:pPr>
            <a:r>
              <a:rPr lang="en-US" sz="1700" dirty="0">
                <a:effectLst/>
                <a:latin typeface="Times New Roman" panose="02020603050405020304" pitchFamily="18" charset="0"/>
                <a:cs typeface="Times New Roman" panose="02020603050405020304" pitchFamily="18" charset="0"/>
              </a:rPr>
              <a:t>Government issued identification that includes a photograph; or </a:t>
            </a:r>
          </a:p>
          <a:p>
            <a:pPr marL="914400" marR="80010" indent="0">
              <a:spcBef>
                <a:spcPts val="0"/>
              </a:spcBef>
              <a:spcAft>
                <a:spcPts val="0"/>
              </a:spcAft>
              <a:buNone/>
              <a:tabLst>
                <a:tab pos="457200" algn="l"/>
                <a:tab pos="1371600" algn="l"/>
              </a:tabLst>
            </a:pPr>
            <a:endParaRPr lang="en-US" sz="1700" dirty="0">
              <a:effectLst/>
              <a:latin typeface="Times New Roman" panose="02020603050405020304" pitchFamily="18" charset="0"/>
              <a:cs typeface="Times New Roman" panose="02020603050405020304" pitchFamily="18" charset="0"/>
            </a:endParaRPr>
          </a:p>
          <a:p>
            <a:pPr marR="80010" lvl="0">
              <a:spcBef>
                <a:spcPts val="0"/>
              </a:spcBef>
              <a:spcAft>
                <a:spcPts val="0"/>
              </a:spcAft>
              <a:buFont typeface="Wingdings" panose="05000000000000000000" pitchFamily="2" charset="2"/>
              <a:buChar char="§"/>
              <a:tabLst>
                <a:tab pos="457200" algn="l"/>
                <a:tab pos="1371600" algn="l"/>
              </a:tabLst>
            </a:pPr>
            <a:r>
              <a:rPr lang="en-US" sz="1700" dirty="0">
                <a:effectLst/>
                <a:latin typeface="Times New Roman" panose="02020603050405020304" pitchFamily="18" charset="0"/>
                <a:cs typeface="Times New Roman" panose="02020603050405020304" pitchFamily="18" charset="0"/>
              </a:rPr>
              <a:t>At least two alternate forms of identification; or</a:t>
            </a:r>
          </a:p>
          <a:p>
            <a:pPr marL="914400" marR="80010" indent="0">
              <a:spcBef>
                <a:spcPts val="0"/>
              </a:spcBef>
              <a:spcAft>
                <a:spcPts val="0"/>
              </a:spcAft>
              <a:buNone/>
              <a:tabLst>
                <a:tab pos="1371600" algn="l"/>
              </a:tabLst>
            </a:pPr>
            <a:endParaRPr lang="en-US" sz="1700" dirty="0">
              <a:effectLst/>
              <a:latin typeface="Times New Roman" panose="02020603050405020304" pitchFamily="18" charset="0"/>
              <a:cs typeface="Times New Roman" panose="02020603050405020304" pitchFamily="18" charset="0"/>
            </a:endParaRPr>
          </a:p>
          <a:p>
            <a:pPr marR="80010" lvl="0">
              <a:spcBef>
                <a:spcPts val="0"/>
              </a:spcBef>
              <a:spcAft>
                <a:spcPts val="0"/>
              </a:spcAft>
              <a:buFont typeface="Wingdings" panose="05000000000000000000" pitchFamily="2" charset="2"/>
              <a:buChar char="§"/>
              <a:tabLst>
                <a:tab pos="457200" algn="l"/>
                <a:tab pos="1371600" algn="l"/>
              </a:tabLst>
            </a:pPr>
            <a:r>
              <a:rPr lang="en-US" sz="1700" dirty="0">
                <a:effectLst/>
                <a:latin typeface="Times New Roman" panose="02020603050405020304" pitchFamily="18" charset="0"/>
                <a:cs typeface="Times New Roman" panose="02020603050405020304" pitchFamily="18" charset="0"/>
              </a:rPr>
              <a:t>An alternative electronic process. </a:t>
            </a:r>
          </a:p>
          <a:p>
            <a:endParaRPr lang="en-US" sz="1700" dirty="0">
              <a:latin typeface="Times New Roman" panose="02020603050405020304" pitchFamily="18" charset="0"/>
              <a:cs typeface="Times New Roman" panose="02020603050405020304" pitchFamily="18" charset="0"/>
            </a:endParaRPr>
          </a:p>
          <a:p>
            <a:r>
              <a:rPr lang="en-US" sz="1700" b="1" dirty="0">
                <a:latin typeface="Times New Roman" panose="02020603050405020304" pitchFamily="18" charset="0"/>
                <a:cs typeface="Times New Roman" panose="02020603050405020304" pitchFamily="18" charset="0"/>
              </a:rPr>
              <a:t>Don’t forget to write down the identification presented to you on the application!  </a:t>
            </a:r>
          </a:p>
        </p:txBody>
      </p:sp>
      <p:sp>
        <p:nvSpPr>
          <p:cNvPr id="37" name="Rectangle 36">
            <a:extLst>
              <a:ext uri="{FF2B5EF4-FFF2-40B4-BE49-F238E27FC236}">
                <a16:creationId xmlns:a16="http://schemas.microsoft.com/office/drawing/2014/main" id="{35490A1A-AA28-463A-AA3C-C84B88ED54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4358" y="691672"/>
            <a:ext cx="2636076" cy="2451078"/>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tudent id card&#10;&#10;Description automatically generated">
            <a:extLst>
              <a:ext uri="{FF2B5EF4-FFF2-40B4-BE49-F238E27FC236}">
                <a16:creationId xmlns:a16="http://schemas.microsoft.com/office/drawing/2014/main" id="{C5BF0352-A92A-6A07-D4F3-C488DD95B2FB}"/>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445" r="-2" b="750"/>
          <a:stretch/>
        </p:blipFill>
        <p:spPr>
          <a:xfrm>
            <a:off x="6280630" y="1129142"/>
            <a:ext cx="2305160" cy="1605685"/>
          </a:xfrm>
          <a:prstGeom prst="rect">
            <a:avLst/>
          </a:prstGeom>
        </p:spPr>
      </p:pic>
      <p:sp>
        <p:nvSpPr>
          <p:cNvPr id="39" name="Rectangle 38">
            <a:extLst>
              <a:ext uri="{FF2B5EF4-FFF2-40B4-BE49-F238E27FC236}">
                <a16:creationId xmlns:a16="http://schemas.microsoft.com/office/drawing/2014/main" id="{9CBAC0BF-B249-46F8-B6CE-50488DCA10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8185" y="691673"/>
            <a:ext cx="2644595" cy="2451078"/>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blue passport with a globe on it&#10;&#10;Description automatically generated">
            <a:extLst>
              <a:ext uri="{FF2B5EF4-FFF2-40B4-BE49-F238E27FC236}">
                <a16:creationId xmlns:a16="http://schemas.microsoft.com/office/drawing/2014/main" id="{927D7F74-1592-B8B7-8B43-34BDC2046B6D}"/>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t="15254" r="-2" b="15088"/>
          <a:stretch/>
        </p:blipFill>
        <p:spPr>
          <a:xfrm>
            <a:off x="9060532" y="1135099"/>
            <a:ext cx="2339902" cy="1629896"/>
          </a:xfrm>
          <a:prstGeom prst="rect">
            <a:avLst/>
          </a:prstGeom>
        </p:spPr>
      </p:pic>
      <p:sp>
        <p:nvSpPr>
          <p:cNvPr id="41" name="Rectangle 40">
            <a:extLst>
              <a:ext uri="{FF2B5EF4-FFF2-40B4-BE49-F238E27FC236}">
                <a16:creationId xmlns:a16="http://schemas.microsoft.com/office/drawing/2014/main" id="{983DEAAD-C42F-417F-96C1-36AC52AA5D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4358" y="3345545"/>
            <a:ext cx="2631017" cy="2481832"/>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close-up of a driver license&#10;&#10;Description automatically generated">
            <a:extLst>
              <a:ext uri="{FF2B5EF4-FFF2-40B4-BE49-F238E27FC236}">
                <a16:creationId xmlns:a16="http://schemas.microsoft.com/office/drawing/2014/main" id="{72782A06-F7FB-5113-1CCB-08041C280EA0}"/>
              </a:ext>
            </a:extLst>
          </p:cNvPr>
          <p:cNvPicPr>
            <a:picLocks noGrp="1" noChangeAspect="1"/>
          </p:cNvPicPr>
          <p:nvPr>
            <p:ph sz="half" idx="2"/>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t="5577" r="1" b="1"/>
          <a:stretch/>
        </p:blipFill>
        <p:spPr>
          <a:xfrm>
            <a:off x="6280630" y="3788115"/>
            <a:ext cx="2309420" cy="1608656"/>
          </a:xfrm>
          <a:prstGeom prst="rect">
            <a:avLst/>
          </a:prstGeom>
        </p:spPr>
      </p:pic>
      <p:sp>
        <p:nvSpPr>
          <p:cNvPr id="43" name="Rectangle 42">
            <a:extLst>
              <a:ext uri="{FF2B5EF4-FFF2-40B4-BE49-F238E27FC236}">
                <a16:creationId xmlns:a16="http://schemas.microsoft.com/office/drawing/2014/main" id="{69259C9E-EB60-4136-BFB3-C6AA8EABC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8185" y="3336707"/>
            <a:ext cx="2644595" cy="2490670"/>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close-up of a student id card&#10;&#10;Description automatically generated">
            <a:extLst>
              <a:ext uri="{FF2B5EF4-FFF2-40B4-BE49-F238E27FC236}">
                <a16:creationId xmlns:a16="http://schemas.microsoft.com/office/drawing/2014/main" id="{0C8E09C3-CF0F-C7BE-AD7C-F4BE22A44FD0}"/>
              </a:ext>
            </a:extLst>
          </p:cNvPr>
          <p:cNvPicPr>
            <a:picLocks noChangeAspect="1"/>
          </p:cNvPicPr>
          <p:nvPr/>
        </p:nvPicPr>
        <p:blipFill>
          <a:blip r:embed="rId8" cstate="print">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17812" r="-5" b="-5"/>
          <a:stretch/>
        </p:blipFill>
        <p:spPr>
          <a:xfrm>
            <a:off x="9060532" y="3789992"/>
            <a:ext cx="2331368" cy="1623952"/>
          </a:xfrm>
          <a:prstGeom prst="rect">
            <a:avLst/>
          </a:prstGeom>
        </p:spPr>
      </p:pic>
      <p:sp>
        <p:nvSpPr>
          <p:cNvPr id="45" name="Rectangle 44">
            <a:extLst>
              <a:ext uri="{FF2B5EF4-FFF2-40B4-BE49-F238E27FC236}">
                <a16:creationId xmlns:a16="http://schemas.microsoft.com/office/drawing/2014/main" id="{C44B207C-AE62-4FA8-B469-5E0EDADF80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7" name="Rectangle 46">
            <a:extLst>
              <a:ext uri="{FF2B5EF4-FFF2-40B4-BE49-F238E27FC236}">
                <a16:creationId xmlns:a16="http://schemas.microsoft.com/office/drawing/2014/main" id="{BE1354F6-7F92-40AE-A769-AC17DBD95E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4756452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11DF0-E558-2075-FF88-864CD43CAC8F}"/>
              </a:ext>
            </a:extLst>
          </p:cNvPr>
          <p:cNvSpPr>
            <a:spLocks noGrp="1"/>
          </p:cNvSpPr>
          <p:nvPr>
            <p:ph type="title"/>
          </p:nvPr>
        </p:nvSpPr>
        <p:spPr>
          <a:xfrm>
            <a:off x="1097280" y="286604"/>
            <a:ext cx="10058400" cy="561122"/>
          </a:xfrm>
        </p:spPr>
        <p:txBody>
          <a:bodyPr>
            <a:normAutofit fontScale="90000"/>
          </a:bodyPr>
          <a:lstStyle/>
          <a:p>
            <a:pPr algn="ctr"/>
            <a:r>
              <a:rPr lang="en-US" sz="4000" b="1" dirty="0">
                <a:latin typeface="Times New Roman" panose="02020603050405020304" pitchFamily="18" charset="0"/>
                <a:cs typeface="Times New Roman" panose="02020603050405020304" pitchFamily="18" charset="0"/>
              </a:rPr>
              <a:t>DIRECT AND LEGITIMATE INTEREST </a:t>
            </a:r>
          </a:p>
        </p:txBody>
      </p:sp>
      <p:sp>
        <p:nvSpPr>
          <p:cNvPr id="3" name="Content Placeholder 2">
            <a:extLst>
              <a:ext uri="{FF2B5EF4-FFF2-40B4-BE49-F238E27FC236}">
                <a16:creationId xmlns:a16="http://schemas.microsoft.com/office/drawing/2014/main" id="{1294C2B7-3479-D23F-D309-345642AF3812}"/>
              </a:ext>
            </a:extLst>
          </p:cNvPr>
          <p:cNvSpPr>
            <a:spLocks noGrp="1"/>
          </p:cNvSpPr>
          <p:nvPr>
            <p:ph idx="1"/>
          </p:nvPr>
        </p:nvSpPr>
        <p:spPr>
          <a:xfrm>
            <a:off x="1097280" y="1219200"/>
            <a:ext cx="10058400" cy="4649894"/>
          </a:xfrm>
        </p:spPr>
        <p:txBody>
          <a:bodyPr>
            <a:normAutofit/>
          </a:bodyPr>
          <a:lstStyle/>
          <a:p>
            <a:pPr marL="114300" marR="82550" indent="0">
              <a:lnSpc>
                <a:spcPts val="1350"/>
              </a:lnSpc>
              <a:spcBef>
                <a:spcPts val="0"/>
              </a:spcBef>
              <a:spcAft>
                <a:spcPts val="0"/>
              </a:spcAft>
              <a:buNone/>
              <a:tabLst>
                <a:tab pos="114300" algn="l"/>
                <a:tab pos="457200" algn="l"/>
                <a:tab pos="1828800" algn="l"/>
              </a:tabLst>
            </a:pPr>
            <a:r>
              <a:rPr lang="en-US" sz="1700" dirty="0">
                <a:effectLst/>
                <a:latin typeface="Times New Roman" panose="02020603050405020304" pitchFamily="18" charset="0"/>
                <a:ea typeface="Times New Roman" panose="02020603050405020304" pitchFamily="18" charset="0"/>
                <a:cs typeface="Times New Roman" panose="02020603050405020304" pitchFamily="18" charset="0"/>
              </a:rPr>
              <a:t>The following applicants may obtain restricted vital statistics data contained in a vital reports or records by demonstrating that such information is needed for the determination or protection of personal property rights: </a:t>
            </a:r>
            <a:endParaRPr lang="en-US" sz="1700" dirty="0">
              <a:effectLst/>
              <a:latin typeface="Times New Roman" panose="02020603050405020304" pitchFamily="18" charset="0"/>
              <a:ea typeface="Calibri" panose="020F0502020204030204" pitchFamily="34" charset="0"/>
              <a:cs typeface="Times New Roman" panose="02020603050405020304" pitchFamily="18" charset="0"/>
            </a:endParaRPr>
          </a:p>
          <a:p>
            <a:pPr marL="1371600" marR="82550" indent="-457200">
              <a:spcBef>
                <a:spcPts val="0"/>
              </a:spcBef>
              <a:spcAft>
                <a:spcPts val="0"/>
              </a:spcAft>
              <a:tabLst>
                <a:tab pos="342900" algn="l"/>
                <a:tab pos="457200" algn="l"/>
                <a:tab pos="1828800" algn="l"/>
              </a:tabLst>
            </a:pPr>
            <a:r>
              <a:rPr lang="en-US" sz="17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700" dirty="0">
              <a:effectLst/>
              <a:latin typeface="Times New Roman" panose="02020603050405020304" pitchFamily="18" charset="0"/>
              <a:ea typeface="Calibri" panose="020F0502020204030204" pitchFamily="34" charset="0"/>
              <a:cs typeface="Times New Roman" panose="02020603050405020304" pitchFamily="18" charset="0"/>
            </a:endParaRPr>
          </a:p>
          <a:p>
            <a:pPr marR="80010" lvl="0">
              <a:spcBef>
                <a:spcPts val="0"/>
              </a:spcBef>
              <a:spcAft>
                <a:spcPts val="0"/>
              </a:spcAft>
              <a:buFont typeface="Wingdings" panose="05000000000000000000" pitchFamily="2" charset="2"/>
              <a:buChar char="§"/>
              <a:tabLst>
                <a:tab pos="342900" algn="l"/>
                <a:tab pos="457200" algn="l"/>
                <a:tab pos="1828800" algn="l"/>
              </a:tabLst>
            </a:pPr>
            <a:r>
              <a:rPr lang="en-US" sz="1700" dirty="0">
                <a:effectLst/>
                <a:latin typeface="Times New Roman" panose="02020603050405020304" pitchFamily="18" charset="0"/>
                <a:ea typeface="Times New Roman" panose="02020603050405020304" pitchFamily="18" charset="0"/>
                <a:cs typeface="Times New Roman" panose="02020603050405020304" pitchFamily="18" charset="0"/>
              </a:rPr>
              <a:t>Registrant or related individuals;</a:t>
            </a:r>
            <a:endParaRPr lang="en-US" sz="17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80010" indent="0">
              <a:spcBef>
                <a:spcPts val="0"/>
              </a:spcBef>
              <a:spcAft>
                <a:spcPts val="0"/>
              </a:spcAft>
              <a:buNone/>
              <a:tabLst>
                <a:tab pos="342900" algn="l"/>
                <a:tab pos="457200" algn="l"/>
                <a:tab pos="1828800" algn="l"/>
              </a:tabLst>
            </a:pPr>
            <a:endParaRPr lang="en-US" sz="1700" dirty="0">
              <a:effectLst/>
              <a:latin typeface="Times New Roman" panose="02020603050405020304" pitchFamily="18" charset="0"/>
              <a:ea typeface="Calibri" panose="020F0502020204030204" pitchFamily="34" charset="0"/>
              <a:cs typeface="Times New Roman" panose="02020603050405020304" pitchFamily="18" charset="0"/>
            </a:endParaRPr>
          </a:p>
          <a:p>
            <a:pPr marR="80010" lvl="0">
              <a:spcBef>
                <a:spcPts val="0"/>
              </a:spcBef>
              <a:spcAft>
                <a:spcPts val="0"/>
              </a:spcAft>
              <a:buFont typeface="Wingdings" panose="05000000000000000000" pitchFamily="2" charset="2"/>
              <a:buChar char="§"/>
              <a:tabLst>
                <a:tab pos="342900" algn="l"/>
                <a:tab pos="457200" algn="l"/>
                <a:tab pos="1828800" algn="l"/>
              </a:tabLst>
            </a:pPr>
            <a:r>
              <a:rPr lang="en-US" sz="1700" dirty="0">
                <a:effectLst/>
                <a:latin typeface="Times New Roman" panose="02020603050405020304" pitchFamily="18" charset="0"/>
                <a:ea typeface="Times New Roman" panose="02020603050405020304" pitchFamily="18" charset="0"/>
                <a:cs typeface="Times New Roman" panose="02020603050405020304" pitchFamily="18" charset="0"/>
              </a:rPr>
              <a:t>A surviving parent acting on behalf of a child who is a minor shall be entitled to the deceased parent(s) death certificate if their parental rights have not been terminated.</a:t>
            </a:r>
            <a:endParaRPr lang="en-US" sz="1700" dirty="0">
              <a:effectLst/>
              <a:latin typeface="Times New Roman" panose="02020603050405020304" pitchFamily="18" charset="0"/>
              <a:ea typeface="Calibri" panose="020F0502020204030204" pitchFamily="34" charset="0"/>
              <a:cs typeface="Times New Roman" panose="02020603050405020304" pitchFamily="18" charset="0"/>
            </a:endParaRPr>
          </a:p>
          <a:p>
            <a:pPr marL="1371600" marR="80010" indent="0">
              <a:spcBef>
                <a:spcPts val="0"/>
              </a:spcBef>
              <a:spcAft>
                <a:spcPts val="0"/>
              </a:spcAft>
              <a:buNone/>
              <a:tabLst>
                <a:tab pos="342900" algn="l"/>
                <a:tab pos="457200" algn="l"/>
                <a:tab pos="1828800" algn="l"/>
              </a:tabLst>
            </a:pPr>
            <a:endParaRPr lang="en-US" sz="1700" dirty="0">
              <a:effectLst/>
              <a:latin typeface="Times New Roman" panose="02020603050405020304" pitchFamily="18" charset="0"/>
              <a:ea typeface="Calibri" panose="020F0502020204030204" pitchFamily="34" charset="0"/>
              <a:cs typeface="Times New Roman" panose="02020603050405020304" pitchFamily="18" charset="0"/>
            </a:endParaRPr>
          </a:p>
          <a:p>
            <a:pPr marR="80010" lvl="0">
              <a:spcBef>
                <a:spcPts val="0"/>
              </a:spcBef>
              <a:spcAft>
                <a:spcPts val="0"/>
              </a:spcAft>
              <a:buFont typeface="Wingdings" panose="05000000000000000000" pitchFamily="2" charset="2"/>
              <a:buChar char="§"/>
              <a:tabLst>
                <a:tab pos="342900" algn="l"/>
                <a:tab pos="457200" algn="l"/>
                <a:tab pos="1828800" algn="l"/>
              </a:tabLst>
            </a:pPr>
            <a:r>
              <a:rPr lang="en-US" sz="1700" dirty="0">
                <a:effectLst/>
                <a:latin typeface="Times New Roman" panose="02020603050405020304" pitchFamily="18" charset="0"/>
                <a:ea typeface="Times New Roman" panose="02020603050405020304" pitchFamily="18" charset="0"/>
                <a:cs typeface="Times New Roman" panose="02020603050405020304" pitchFamily="18" charset="0"/>
              </a:rPr>
              <a:t>Genealogical researchers who hold a valid genealogical researcher identification card from the DRVS.</a:t>
            </a:r>
            <a:endParaRPr lang="en-US" sz="1700"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marR="80010" indent="0">
              <a:spcBef>
                <a:spcPts val="0"/>
              </a:spcBef>
              <a:spcAft>
                <a:spcPts val="0"/>
              </a:spcAft>
              <a:buNone/>
              <a:tabLst>
                <a:tab pos="342900" algn="l"/>
                <a:tab pos="457200" algn="l"/>
                <a:tab pos="1828800" algn="l"/>
              </a:tabLst>
            </a:pPr>
            <a:r>
              <a:rPr lang="en-US" sz="17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700" dirty="0">
              <a:effectLst/>
              <a:latin typeface="Times New Roman" panose="02020603050405020304" pitchFamily="18" charset="0"/>
              <a:ea typeface="Calibri" panose="020F0502020204030204" pitchFamily="34" charset="0"/>
              <a:cs typeface="Times New Roman" panose="02020603050405020304" pitchFamily="18" charset="0"/>
            </a:endParaRPr>
          </a:p>
          <a:p>
            <a:pPr marR="80010" lvl="0">
              <a:spcBef>
                <a:spcPts val="0"/>
              </a:spcBef>
              <a:spcAft>
                <a:spcPts val="0"/>
              </a:spcAft>
              <a:buFont typeface="Wingdings" panose="05000000000000000000" pitchFamily="2" charset="2"/>
              <a:buChar char="§"/>
              <a:tabLst>
                <a:tab pos="342900" algn="l"/>
                <a:tab pos="457200" algn="l"/>
                <a:tab pos="1828800" algn="l"/>
              </a:tabLst>
            </a:pPr>
            <a:r>
              <a:rPr lang="en-US" sz="1700" dirty="0">
                <a:effectLst/>
                <a:latin typeface="Times New Roman" panose="02020603050405020304" pitchFamily="18" charset="0"/>
                <a:ea typeface="Times New Roman" panose="02020603050405020304" pitchFamily="18" charset="0"/>
                <a:cs typeface="Times New Roman" panose="02020603050405020304" pitchFamily="18" charset="0"/>
              </a:rPr>
              <a:t>Others approved by the State Registrar who provide supporting documents of eligibility to determine they are qualified to receive such data. </a:t>
            </a:r>
            <a:endParaRPr lang="en-US" sz="17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80010" indent="0">
              <a:spcBef>
                <a:spcPts val="0"/>
              </a:spcBef>
              <a:spcAft>
                <a:spcPts val="0"/>
              </a:spcAft>
              <a:buNone/>
              <a:tabLst>
                <a:tab pos="342900" algn="l"/>
                <a:tab pos="457200" algn="l"/>
                <a:tab pos="1828800" algn="l"/>
              </a:tabLst>
            </a:pPr>
            <a:endParaRPr lang="en-US" sz="1700" dirty="0">
              <a:effectLst/>
              <a:latin typeface="Times New Roman" panose="02020603050405020304" pitchFamily="18" charset="0"/>
              <a:ea typeface="Calibri" panose="020F0502020204030204" pitchFamily="34" charset="0"/>
              <a:cs typeface="Times New Roman" panose="02020603050405020304" pitchFamily="18" charset="0"/>
            </a:endParaRPr>
          </a:p>
          <a:p>
            <a:pPr marL="914400" marR="80010">
              <a:spcBef>
                <a:spcPts val="0"/>
              </a:spcBef>
              <a:spcAft>
                <a:spcPts val="0"/>
              </a:spcAft>
              <a:tabLst>
                <a:tab pos="342900" algn="l"/>
                <a:tab pos="457200" algn="l"/>
                <a:tab pos="1828800" algn="l"/>
              </a:tabLst>
            </a:pPr>
            <a:r>
              <a:rPr lang="en-US" sz="1700" dirty="0">
                <a:effectLst/>
                <a:latin typeface="Times New Roman" panose="02020603050405020304" pitchFamily="18" charset="0"/>
                <a:ea typeface="Times New Roman" panose="02020603050405020304" pitchFamily="18" charset="0"/>
                <a:cs typeface="Times New Roman" panose="02020603050405020304" pitchFamily="18" charset="0"/>
              </a:rPr>
              <a:t>Applicants demonstrating a direct and legitimate interest </a:t>
            </a:r>
            <a:r>
              <a:rPr lang="en-US" sz="1700" dirty="0">
                <a:latin typeface="Times New Roman" panose="02020603050405020304" pitchFamily="18" charset="0"/>
                <a:ea typeface="Times New Roman" panose="02020603050405020304" pitchFamily="18" charset="0"/>
                <a:cs typeface="Times New Roman" panose="02020603050405020304" pitchFamily="18" charset="0"/>
              </a:rPr>
              <a:t>must </a:t>
            </a:r>
            <a:r>
              <a:rPr lang="en-US" sz="1700" dirty="0">
                <a:effectLst/>
                <a:latin typeface="Times New Roman" panose="02020603050405020304" pitchFamily="18" charset="0"/>
                <a:ea typeface="Times New Roman" panose="02020603050405020304" pitchFamily="18" charset="0"/>
                <a:cs typeface="Times New Roman" panose="02020603050405020304" pitchFamily="18" charset="0"/>
              </a:rPr>
              <a:t>present supporting documentation </a:t>
            </a:r>
            <a:r>
              <a:rPr lang="en-US" sz="1700" dirty="0">
                <a:latin typeface="Times New Roman" panose="02020603050405020304" pitchFamily="18" charset="0"/>
                <a:ea typeface="Times New Roman" panose="02020603050405020304" pitchFamily="18" charset="0"/>
                <a:cs typeface="Times New Roman" panose="02020603050405020304" pitchFamily="18" charset="0"/>
              </a:rPr>
              <a:t>to determine </a:t>
            </a:r>
            <a:r>
              <a:rPr lang="en-US" sz="1700" dirty="0">
                <a:effectLst/>
                <a:latin typeface="Times New Roman" panose="02020603050405020304" pitchFamily="18" charset="0"/>
                <a:ea typeface="Times New Roman" panose="02020603050405020304" pitchFamily="18" charset="0"/>
                <a:cs typeface="Times New Roman" panose="02020603050405020304" pitchFamily="18" charset="0"/>
              </a:rPr>
              <a:t>the applicant’s eligibility to receive the requested data or record. The </a:t>
            </a:r>
            <a:r>
              <a:rPr lang="en-US" sz="1700" dirty="0">
                <a:latin typeface="Times New Roman" panose="02020603050405020304" pitchFamily="18" charset="0"/>
                <a:ea typeface="Times New Roman" panose="02020603050405020304" pitchFamily="18" charset="0"/>
                <a:cs typeface="Times New Roman" panose="02020603050405020304" pitchFamily="18" charset="0"/>
              </a:rPr>
              <a:t>d</a:t>
            </a:r>
            <a:r>
              <a:rPr lang="en-US" sz="1700" dirty="0">
                <a:effectLst/>
                <a:latin typeface="Times New Roman" panose="02020603050405020304" pitchFamily="18" charset="0"/>
                <a:ea typeface="Times New Roman" panose="02020603050405020304" pitchFamily="18" charset="0"/>
                <a:cs typeface="Times New Roman" panose="02020603050405020304" pitchFamily="18" charset="0"/>
              </a:rPr>
              <a:t>ocumentation must be an original document or a copy of the document that has been notarized. </a:t>
            </a:r>
          </a:p>
          <a:p>
            <a:pPr marL="914400" marR="80010">
              <a:spcBef>
                <a:spcPts val="0"/>
              </a:spcBef>
              <a:spcAft>
                <a:spcPts val="0"/>
              </a:spcAft>
              <a:tabLst>
                <a:tab pos="342900" algn="l"/>
                <a:tab pos="457200" algn="l"/>
                <a:tab pos="1828800" algn="l"/>
              </a:tabLst>
            </a:pPr>
            <a:endParaRPr lang="en-US" sz="1700" dirty="0">
              <a:latin typeface="Times New Roman" panose="02020603050405020304" pitchFamily="18" charset="0"/>
              <a:ea typeface="Calibri" panose="020F0502020204030204" pitchFamily="34" charset="0"/>
              <a:cs typeface="Times New Roman" panose="02020603050405020304" pitchFamily="18" charset="0"/>
            </a:endParaRPr>
          </a:p>
          <a:p>
            <a:pPr marL="914400" marR="80010">
              <a:spcBef>
                <a:spcPts val="0"/>
              </a:spcBef>
              <a:spcAft>
                <a:spcPts val="0"/>
              </a:spcAft>
              <a:tabLst>
                <a:tab pos="342900" algn="l"/>
                <a:tab pos="457200" algn="l"/>
                <a:tab pos="1828800" algn="l"/>
              </a:tabLst>
            </a:pPr>
            <a:endParaRPr lang="en-US" sz="17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80010">
              <a:spcBef>
                <a:spcPts val="0"/>
              </a:spcBef>
              <a:spcAft>
                <a:spcPts val="0"/>
              </a:spcAft>
              <a:tabLst>
                <a:tab pos="342900" algn="l"/>
                <a:tab pos="457200" algn="l"/>
                <a:tab pos="1828800" algn="l"/>
              </a:tabLst>
            </a:pPr>
            <a:r>
              <a:rPr lang="en-US" sz="17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700"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marR="80010" algn="ctr">
              <a:spcBef>
                <a:spcPts val="0"/>
              </a:spcBef>
              <a:spcAft>
                <a:spcPts val="0"/>
              </a:spcAft>
              <a:tabLst>
                <a:tab pos="342900" algn="l"/>
                <a:tab pos="457200" algn="l"/>
                <a:tab pos="1828800" algn="l"/>
              </a:tabLst>
            </a:pPr>
            <a:r>
              <a:rPr lang="en-US" sz="1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b="1" dirty="0">
                <a:latin typeface="Times New Roman" panose="02020603050405020304" pitchFamily="18" charset="0"/>
                <a:cs typeface="Times New Roman" panose="02020603050405020304" pitchFamily="18" charset="0"/>
              </a:rPr>
              <a:t>Don’t forget to write down the documentation presented to you on the application!  </a:t>
            </a:r>
          </a:p>
          <a:p>
            <a:pPr marL="457200" marR="80010" algn="ctr">
              <a:spcBef>
                <a:spcPts val="0"/>
              </a:spcBef>
              <a:spcAft>
                <a:spcPts val="0"/>
              </a:spcAft>
              <a:tabLst>
                <a:tab pos="342900" algn="l"/>
                <a:tab pos="457200" algn="l"/>
                <a:tab pos="1828800" algn="l"/>
              </a:tabLst>
            </a:pPr>
            <a:endParaRPr lang="en-US" sz="17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7649180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B8AE4-C088-3735-F463-CFAE405C9EE1}"/>
              </a:ext>
            </a:extLst>
          </p:cNvPr>
          <p:cNvSpPr>
            <a:spLocks noGrp="1"/>
          </p:cNvSpPr>
          <p:nvPr>
            <p:ph type="title"/>
          </p:nvPr>
        </p:nvSpPr>
        <p:spPr/>
        <p:txBody>
          <a:bodyPr/>
          <a:lstStyle/>
          <a:p>
            <a:pPr marL="0" marR="0" hangingPunct="0">
              <a:spcBef>
                <a:spcPts val="0"/>
              </a:spcBef>
              <a:spcAft>
                <a:spcPts val="300"/>
              </a:spcAft>
            </a:pPr>
            <a:r>
              <a:rPr lang="en-US" sz="36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ANNUAL TOWN REPORTS</a:t>
            </a:r>
            <a:br>
              <a:rPr lang="en-US" sz="3600" b="1" dirty="0">
                <a:solidFill>
                  <a:schemeClr val="tx1"/>
                </a:solidFill>
                <a:latin typeface="Calibri Light" panose="020F0302020204030204" pitchFamily="34" charset="0"/>
                <a:ea typeface="Times New Roman" panose="02020603050405020304" pitchFamily="18" charset="0"/>
                <a:cs typeface="Times New Roman" panose="02020603050405020304" pitchFamily="18" charset="0"/>
              </a:rPr>
            </a:br>
            <a:endParaRPr lang="en-US" b="1" dirty="0">
              <a:solidFill>
                <a:schemeClr val="tx1"/>
              </a:solidFill>
            </a:endParaRPr>
          </a:p>
        </p:txBody>
      </p:sp>
      <p:sp>
        <p:nvSpPr>
          <p:cNvPr id="3" name="Content Placeholder 2">
            <a:extLst>
              <a:ext uri="{FF2B5EF4-FFF2-40B4-BE49-F238E27FC236}">
                <a16:creationId xmlns:a16="http://schemas.microsoft.com/office/drawing/2014/main" id="{E7A271CE-2DCC-7FA0-F8D2-D8C993271803}"/>
              </a:ext>
            </a:extLst>
          </p:cNvPr>
          <p:cNvSpPr>
            <a:spLocks noGrp="1"/>
          </p:cNvSpPr>
          <p:nvPr>
            <p:ph idx="1"/>
          </p:nvPr>
        </p:nvSpPr>
        <p:spPr/>
        <p:txBody>
          <a:bodyPr>
            <a:normAutofit lnSpcReduction="10000"/>
          </a:bodyPr>
          <a:lstStyle/>
          <a:p>
            <a:pPr algn="just"/>
            <a:r>
              <a:rPr lang="en-US" sz="2400" dirty="0">
                <a:latin typeface="Times New Roman" panose="02020603050405020304" pitchFamily="18" charset="0"/>
                <a:ea typeface="Times New Roman" panose="02020603050405020304" pitchFamily="18" charset="0"/>
                <a:cs typeface="Times New Roman" panose="02020603050405020304" pitchFamily="18" charset="0"/>
              </a:rPr>
              <a:t>It is unlawful for any employee of the State or of any municipality in the State to disclose data contained in such records, except as authorized in this section and except that a clerk of a municipality may cause to be printed in the annual town report the births reported within the year covered by the report, </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by number of births and location by city or town where the birth occurred, deaths reported within the year covered by the report, by date of death, name, age, and location by city or town where the death occurred, and marriages reported within the year</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covered by the report by names of parties and date of marriage</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All other details of birth, marriage, divorce, or death may not be available to the public, except as specified in Department rules.  </a:t>
            </a:r>
          </a:p>
          <a:p>
            <a:endParaRPr lang="en-US" dirty="0"/>
          </a:p>
        </p:txBody>
      </p:sp>
      <p:sp>
        <p:nvSpPr>
          <p:cNvPr id="4" name="Text Placeholder 3">
            <a:extLst>
              <a:ext uri="{FF2B5EF4-FFF2-40B4-BE49-F238E27FC236}">
                <a16:creationId xmlns:a16="http://schemas.microsoft.com/office/drawing/2014/main" id="{AAC122D9-4E7A-DB94-4FF2-FAA6802C397A}"/>
              </a:ext>
            </a:extLst>
          </p:cNvPr>
          <p:cNvSpPr>
            <a:spLocks noGrp="1"/>
          </p:cNvSpPr>
          <p:nvPr>
            <p:ph type="body" sz="half" idx="2"/>
          </p:nvPr>
        </p:nvSpPr>
        <p:spPr/>
        <p:txBody>
          <a:bodyPr/>
          <a:lstStyle/>
          <a:p>
            <a:endParaRPr lang="en-US" dirty="0"/>
          </a:p>
        </p:txBody>
      </p:sp>
      <p:pic>
        <p:nvPicPr>
          <p:cNvPr id="6" name="Picture 5" descr="A pink annual report book&#10;&#10;Description automatically generated">
            <a:extLst>
              <a:ext uri="{FF2B5EF4-FFF2-40B4-BE49-F238E27FC236}">
                <a16:creationId xmlns:a16="http://schemas.microsoft.com/office/drawing/2014/main" id="{8FCB5444-F633-DCA4-7CDE-5D6720C217A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88018" y="2921924"/>
            <a:ext cx="3338764" cy="3383280"/>
          </a:xfrm>
          <a:prstGeom prst="rect">
            <a:avLst/>
          </a:prstGeom>
        </p:spPr>
      </p:pic>
    </p:spTree>
    <p:extLst>
      <p:ext uri="{BB962C8B-B14F-4D97-AF65-F5344CB8AC3E}">
        <p14:creationId xmlns:p14="http://schemas.microsoft.com/office/powerpoint/2010/main" val="28285467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up of a leaf&#10;&#10;Description automatically generated">
            <a:extLst>
              <a:ext uri="{FF2B5EF4-FFF2-40B4-BE49-F238E27FC236}">
                <a16:creationId xmlns:a16="http://schemas.microsoft.com/office/drawing/2014/main" id="{B407A4C5-9841-A3AB-1C07-6B421A6735FD}"/>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254982" y="178228"/>
            <a:ext cx="1156344" cy="1463040"/>
          </a:xfrm>
          <a:prstGeom prst="rect">
            <a:avLst/>
          </a:prstGeom>
        </p:spPr>
      </p:pic>
      <p:sp>
        <p:nvSpPr>
          <p:cNvPr id="2" name="Title 1">
            <a:extLst>
              <a:ext uri="{FF2B5EF4-FFF2-40B4-BE49-F238E27FC236}">
                <a16:creationId xmlns:a16="http://schemas.microsoft.com/office/drawing/2014/main" id="{714DA914-17AB-A3D4-9B24-4A33495E926C}"/>
              </a:ext>
            </a:extLst>
          </p:cNvPr>
          <p:cNvSpPr>
            <a:spLocks noGrp="1"/>
          </p:cNvSpPr>
          <p:nvPr>
            <p:ph type="title"/>
          </p:nvPr>
        </p:nvSpPr>
        <p:spPr/>
        <p:txBody>
          <a:bodyPr>
            <a:normAutofit/>
          </a:bodyPr>
          <a:lstStyle/>
          <a:p>
            <a:pPr algn="ctr"/>
            <a:r>
              <a:rPr lang="en-US" sz="3000" dirty="0">
                <a:solidFill>
                  <a:schemeClr val="accent2"/>
                </a:solidFill>
                <a:latin typeface="Times New Roman" panose="02020603050405020304" pitchFamily="18" charset="0"/>
                <a:cs typeface="Times New Roman" panose="02020603050405020304" pitchFamily="18" charset="0"/>
              </a:rPr>
              <a:t>LAW UPDATES</a:t>
            </a:r>
          </a:p>
        </p:txBody>
      </p:sp>
      <p:sp>
        <p:nvSpPr>
          <p:cNvPr id="3" name="Content Placeholder 2">
            <a:extLst>
              <a:ext uri="{FF2B5EF4-FFF2-40B4-BE49-F238E27FC236}">
                <a16:creationId xmlns:a16="http://schemas.microsoft.com/office/drawing/2014/main" id="{D4B12463-9CE7-C497-4E5C-1E4A5197E780}"/>
              </a:ext>
            </a:extLst>
          </p:cNvPr>
          <p:cNvSpPr>
            <a:spLocks noGrp="1"/>
          </p:cNvSpPr>
          <p:nvPr>
            <p:ph sz="half" idx="1"/>
          </p:nvPr>
        </p:nvSpPr>
        <p:spPr>
          <a:xfrm>
            <a:off x="1097279" y="1845734"/>
            <a:ext cx="4712971" cy="4023360"/>
          </a:xfrm>
        </p:spPr>
        <p:txBody>
          <a:bodyPr>
            <a:normAutofit fontScale="85000" lnSpcReduction="10000"/>
          </a:bodyPr>
          <a:lstStyle/>
          <a:p>
            <a:pPr algn="ctr"/>
            <a:r>
              <a:rPr lang="en-US" sz="1800" b="1" u="sng" dirty="0">
                <a:effectLst/>
                <a:latin typeface="Times New Roman" panose="02020603050405020304" pitchFamily="18" charset="0"/>
                <a:ea typeface="Avenir Next LT Pro" panose="020B0504020202020204" pitchFamily="34" charset="0"/>
              </a:rPr>
              <a:t>LD 536, An Act to Provide Natural Organic Reduction Facilities for Maine Residents for the Conversion of Human Remains to Soil</a:t>
            </a:r>
          </a:p>
          <a:p>
            <a:pPr algn="just"/>
            <a:r>
              <a:rPr lang="en-US" sz="1800" dirty="0">
                <a:effectLst/>
                <a:latin typeface="Times New Roman" panose="02020603050405020304" pitchFamily="18" charset="0"/>
                <a:ea typeface="Avenir Next LT Pro" panose="020B0504020202020204" pitchFamily="34" charset="0"/>
              </a:rPr>
              <a:t>The law </a:t>
            </a:r>
            <a:r>
              <a:rPr lang="en-US" sz="1800" dirty="0">
                <a:latin typeface="Times New Roman" panose="02020603050405020304" pitchFamily="18" charset="0"/>
                <a:ea typeface="Avenir Next LT Pro" panose="020B0504020202020204" pitchFamily="34" charset="0"/>
              </a:rPr>
              <a:t>b</a:t>
            </a:r>
            <a:r>
              <a:rPr lang="en-US" sz="1800" dirty="0">
                <a:effectLst/>
                <a:latin typeface="Times New Roman" panose="02020603050405020304" pitchFamily="18" charset="0"/>
                <a:ea typeface="Avenir Next LT Pro" panose="020B0504020202020204" pitchFamily="34" charset="0"/>
              </a:rPr>
              <a:t>ecame effective September 10, 2024. Organic Natural Reduction, also known as human composting, is the accelerated conversion of human remains into soil. Maine is the 12th state to legalize human composting. </a:t>
            </a:r>
            <a:r>
              <a:rPr lang="en-US" sz="1800" dirty="0">
                <a:latin typeface="Times New Roman" panose="02020603050405020304" pitchFamily="18" charset="0"/>
                <a:ea typeface="Avenir Next LT Pro" panose="020B0504020202020204" pitchFamily="34" charset="0"/>
                <a:cs typeface="Times New Roman" panose="02020603050405020304" pitchFamily="18" charset="0"/>
              </a:rPr>
              <a:t> No </a:t>
            </a:r>
            <a:r>
              <a:rPr lang="en-US" sz="1800" dirty="0">
                <a:effectLst/>
                <a:latin typeface="Times New Roman" panose="02020603050405020304" pitchFamily="18" charset="0"/>
                <a:ea typeface="Avenir Next LT Pro" panose="020B0504020202020204" pitchFamily="34" charset="0"/>
                <a:cs typeface="Times New Roman" panose="02020603050405020304" pitchFamily="18" charset="0"/>
              </a:rPr>
              <a:t>facilities in Maine have been built for this purpose to date. </a:t>
            </a:r>
            <a:endParaRPr lang="en-US" sz="1800" dirty="0">
              <a:effectLst/>
              <a:latin typeface="Avenir Next LT Pro" panose="020B0504020202020204" pitchFamily="34" charset="0"/>
              <a:ea typeface="Avenir Next LT Pro" panose="020B0504020202020204" pitchFamily="34" charset="0"/>
              <a:cs typeface="Times New Roman" panose="02020603050405020304" pitchFamily="18" charset="0"/>
            </a:endParaRPr>
          </a:p>
          <a:p>
            <a:endParaRPr lang="en-US" dirty="0"/>
          </a:p>
        </p:txBody>
      </p:sp>
      <p:sp>
        <p:nvSpPr>
          <p:cNvPr id="4" name="Content Placeholder 3">
            <a:extLst>
              <a:ext uri="{FF2B5EF4-FFF2-40B4-BE49-F238E27FC236}">
                <a16:creationId xmlns:a16="http://schemas.microsoft.com/office/drawing/2014/main" id="{038DBDED-0914-E5FC-41D3-0406E1A90D20}"/>
              </a:ext>
            </a:extLst>
          </p:cNvPr>
          <p:cNvSpPr>
            <a:spLocks noGrp="1"/>
          </p:cNvSpPr>
          <p:nvPr>
            <p:ph sz="half" idx="2"/>
          </p:nvPr>
        </p:nvSpPr>
        <p:spPr>
          <a:xfrm>
            <a:off x="6381752" y="1845735"/>
            <a:ext cx="4773928" cy="4023360"/>
          </a:xfrm>
        </p:spPr>
        <p:txBody>
          <a:bodyPr>
            <a:normAutofit fontScale="85000" lnSpcReduction="10000"/>
          </a:bodyPr>
          <a:lstStyle/>
          <a:p>
            <a:pPr algn="ctr"/>
            <a:r>
              <a:rPr lang="en-US" sz="1800" b="1" u="sng" dirty="0">
                <a:effectLst/>
                <a:latin typeface="Times New Roman" panose="02020603050405020304" pitchFamily="18" charset="0"/>
                <a:ea typeface="Avenir Next LT Pro" panose="020B0504020202020204" pitchFamily="34" charset="0"/>
              </a:rPr>
              <a:t>LD 1233, An Act Regarding the Maine State Cemetery Preservation Commission</a:t>
            </a:r>
          </a:p>
          <a:p>
            <a:pPr algn="just"/>
            <a:r>
              <a:rPr lang="en-US" sz="1800" dirty="0">
                <a:effectLst/>
                <a:latin typeface="Times New Roman" panose="02020603050405020304" pitchFamily="18" charset="0"/>
                <a:ea typeface="Avenir Next LT Pro" panose="020B0504020202020204" pitchFamily="34" charset="0"/>
                <a:cs typeface="Times New Roman" panose="02020603050405020304" pitchFamily="18" charset="0"/>
              </a:rPr>
              <a:t>The law now requires the cemetery preservation commission to investigate violations of the laws governing burying grounds and cemeteries. </a:t>
            </a:r>
          </a:p>
          <a:p>
            <a:pPr algn="just"/>
            <a:r>
              <a:rPr lang="en-US" sz="1800" dirty="0">
                <a:effectLst/>
                <a:latin typeface="Times New Roman" panose="02020603050405020304" pitchFamily="18" charset="0"/>
                <a:ea typeface="Avenir Next LT Pro" panose="020B0504020202020204" pitchFamily="34" charset="0"/>
                <a:cs typeface="Times New Roman" panose="02020603050405020304" pitchFamily="18" charset="0"/>
              </a:rPr>
              <a:t>The law authorizes the cemetery preservation commission to hire staff, create a web page on the State's publicly accessible website, prepare educational materials for distribution to municipalities and statewide cemetery associations, establish a grant program under which communities may apply for a grant for the restoration of burying grounds and cemeteries and submit legislation at the start of each session regarding the care, protection, and preservation of and access to burying grounds and cemeteries.  </a:t>
            </a:r>
          </a:p>
          <a:p>
            <a:pPr algn="just"/>
            <a:r>
              <a:rPr lang="en-US" sz="1800" dirty="0">
                <a:effectLst/>
                <a:latin typeface="Times New Roman" panose="02020603050405020304" pitchFamily="18" charset="0"/>
                <a:ea typeface="Avenir Next LT Pro" panose="020B0504020202020204" pitchFamily="34" charset="0"/>
                <a:cs typeface="Times New Roman" panose="02020603050405020304" pitchFamily="18" charset="0"/>
              </a:rPr>
              <a:t>The bill also directs Data, Research, and Vital Statistics (DRVS) to increase the fee for a disposition permit by $5, which will be used to fund the operation of the Maine State Cemetery Preservation Commission.</a:t>
            </a:r>
            <a:endParaRPr lang="en-US" sz="1800" dirty="0">
              <a:effectLst/>
              <a:latin typeface="Avenir Next LT Pro" panose="020B0504020202020204" pitchFamily="34" charset="0"/>
              <a:ea typeface="Avenir Next LT Pro" panose="020B0504020202020204" pitchFamily="34" charset="0"/>
              <a:cs typeface="Times New Roman" panose="02020603050405020304" pitchFamily="18" charset="0"/>
            </a:endParaRPr>
          </a:p>
          <a:p>
            <a:endParaRPr lang="en-US" dirty="0"/>
          </a:p>
        </p:txBody>
      </p:sp>
      <p:pic>
        <p:nvPicPr>
          <p:cNvPr id="6" name="Picture 5" descr="A yellow and green leaf&#10;&#10;Description automatically generated">
            <a:extLst>
              <a:ext uri="{FF2B5EF4-FFF2-40B4-BE49-F238E27FC236}">
                <a16:creationId xmlns:a16="http://schemas.microsoft.com/office/drawing/2014/main" id="{DB6E661D-59C9-3C09-7451-30C9B7D52A8C}"/>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581894" y="131552"/>
            <a:ext cx="1554480" cy="1554480"/>
          </a:xfrm>
          <a:prstGeom prst="rect">
            <a:avLst/>
          </a:prstGeom>
        </p:spPr>
      </p:pic>
      <p:pic>
        <p:nvPicPr>
          <p:cNvPr id="10" name="Picture 9" descr="A pile of leaves on the ground&#10;&#10;Description automatically generated">
            <a:extLst>
              <a:ext uri="{FF2B5EF4-FFF2-40B4-BE49-F238E27FC236}">
                <a16:creationId xmlns:a16="http://schemas.microsoft.com/office/drawing/2014/main" id="{316CDBA4-7D01-A608-C64C-770A7EBB1FC3}"/>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b="10044"/>
          <a:stretch/>
        </p:blipFill>
        <p:spPr>
          <a:xfrm>
            <a:off x="1144987" y="3857414"/>
            <a:ext cx="4617553" cy="2333836"/>
          </a:xfrm>
          <a:prstGeom prst="rect">
            <a:avLst/>
          </a:prstGeom>
        </p:spPr>
      </p:pic>
    </p:spTree>
    <p:extLst>
      <p:ext uri="{BB962C8B-B14F-4D97-AF65-F5344CB8AC3E}">
        <p14:creationId xmlns:p14="http://schemas.microsoft.com/office/powerpoint/2010/main" val="15053203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80120-88C5-24EC-EAB6-223EDA387E75}"/>
              </a:ext>
            </a:extLst>
          </p:cNvPr>
          <p:cNvSpPr>
            <a:spLocks noGrp="1"/>
          </p:cNvSpPr>
          <p:nvPr>
            <p:ph type="title"/>
          </p:nvPr>
        </p:nvSpPr>
        <p:spPr>
          <a:xfrm>
            <a:off x="1097280" y="286603"/>
            <a:ext cx="10058400" cy="1450757"/>
          </a:xfrm>
        </p:spPr>
        <p:txBody>
          <a:bodyPr>
            <a:normAutofit/>
          </a:bodyPr>
          <a:lstStyle/>
          <a:p>
            <a:r>
              <a:rPr lang="en-US" b="1" dirty="0">
                <a:latin typeface="Times New Roman" panose="02020603050405020304" pitchFamily="18" charset="0"/>
                <a:cs typeface="Times New Roman" panose="02020603050405020304" pitchFamily="18" charset="0"/>
              </a:rPr>
              <a:t>ADOPT A PHONE POLICY</a:t>
            </a:r>
          </a:p>
        </p:txBody>
      </p:sp>
      <p:sp>
        <p:nvSpPr>
          <p:cNvPr id="3" name="Content Placeholder 2">
            <a:extLst>
              <a:ext uri="{FF2B5EF4-FFF2-40B4-BE49-F238E27FC236}">
                <a16:creationId xmlns:a16="http://schemas.microsoft.com/office/drawing/2014/main" id="{61D039E8-5501-881B-3163-C02533EA1133}"/>
              </a:ext>
            </a:extLst>
          </p:cNvPr>
          <p:cNvSpPr>
            <a:spLocks noGrp="1"/>
          </p:cNvSpPr>
          <p:nvPr>
            <p:ph idx="1"/>
          </p:nvPr>
        </p:nvSpPr>
        <p:spPr>
          <a:xfrm>
            <a:off x="1097279" y="1845734"/>
            <a:ext cx="7322821" cy="4023360"/>
          </a:xfrm>
        </p:spPr>
        <p:txBody>
          <a:bodyPr>
            <a:normAutofit/>
          </a:bodyPr>
          <a:lstStyle/>
          <a:p>
            <a:pPr algn="just"/>
            <a:r>
              <a:rPr lang="en-US" sz="1400" dirty="0">
                <a:latin typeface="Times New Roman" panose="02020603050405020304" pitchFamily="18" charset="0"/>
                <a:cs typeface="Times New Roman" panose="02020603050405020304" pitchFamily="18" charset="0"/>
              </a:rPr>
              <a:t>Information on a vital record should never be verbally disclosed over the phone, regardless of if the record is considered public or restricted. Individuals requesting the information must be deemed eligible prior to receiving any information about a vital record. </a:t>
            </a:r>
          </a:p>
          <a:p>
            <a:pPr marL="396875" indent="-90488" algn="just">
              <a:buFont typeface="Wingdings" panose="05000000000000000000" pitchFamily="2" charset="2"/>
              <a:buChar char="§"/>
            </a:pPr>
            <a:r>
              <a:rPr lang="en-US" sz="1400" dirty="0">
                <a:latin typeface="Times New Roman" panose="02020603050405020304" pitchFamily="18" charset="0"/>
                <a:cs typeface="Times New Roman" panose="02020603050405020304" pitchFamily="18" charset="0"/>
              </a:rPr>
              <a:t>Individuals requesting data or information contained in the annual town report should be referred to the municipality’s website or a printed version of the annual report. </a:t>
            </a:r>
          </a:p>
          <a:p>
            <a:pPr marL="396875" indent="-90488" algn="just">
              <a:buFont typeface="Wingdings" panose="05000000000000000000" pitchFamily="2" charset="2"/>
              <a:buChar char="§"/>
            </a:pPr>
            <a:r>
              <a:rPr lang="en-US" sz="1400" dirty="0">
                <a:latin typeface="Times New Roman" panose="02020603050405020304" pitchFamily="18" charset="0"/>
                <a:cs typeface="Times New Roman" panose="02020603050405020304" pitchFamily="18" charset="0"/>
              </a:rPr>
              <a:t>Individuals requesting data or information from a public vital record should be encouraged to complete an application to obtain a non-certified copy of the vital record in question. </a:t>
            </a:r>
          </a:p>
          <a:p>
            <a:pPr marL="396875" indent="-90488" algn="just">
              <a:buFont typeface="Wingdings" panose="05000000000000000000" pitchFamily="2" charset="2"/>
              <a:buChar char="§"/>
            </a:pPr>
            <a:r>
              <a:rPr lang="en-US" sz="1400" dirty="0">
                <a:latin typeface="Times New Roman" panose="02020603050405020304" pitchFamily="18" charset="0"/>
                <a:cs typeface="Times New Roman" panose="02020603050405020304" pitchFamily="18" charset="0"/>
              </a:rPr>
              <a:t>Researchers engaged in genealogical research who hold a valid researcher identification card should be encouraged to complete an application to obtain a non-certified copy of the vital record in question. </a:t>
            </a:r>
          </a:p>
          <a:p>
            <a:pPr marL="396875" indent="-90488" algn="just">
              <a:buFont typeface="Wingdings" panose="05000000000000000000" pitchFamily="2" charset="2"/>
              <a:buChar char="§"/>
            </a:pPr>
            <a:r>
              <a:rPr lang="en-US" sz="1400" dirty="0">
                <a:latin typeface="Times New Roman" panose="02020603050405020304" pitchFamily="18" charset="0"/>
                <a:cs typeface="Times New Roman" panose="02020603050405020304" pitchFamily="18" charset="0"/>
              </a:rPr>
              <a:t>Municipal clerks may use their discretion if or when verifying a vital record is filed within their municipality. A municipal clerk must not disclose personally identifiable information contained in vital records or issue a copy of all or part of any such record unless the applicant is authorized to obtain a such record for a proper purpose or is authorized to obtain such data.</a:t>
            </a:r>
          </a:p>
        </p:txBody>
      </p:sp>
      <p:pic>
        <p:nvPicPr>
          <p:cNvPr id="7" name="Graphic 6" descr="Speaker Phone">
            <a:extLst>
              <a:ext uri="{FF2B5EF4-FFF2-40B4-BE49-F238E27FC236}">
                <a16:creationId xmlns:a16="http://schemas.microsoft.com/office/drawing/2014/main" id="{91647B8B-6D8E-36E5-52A9-64E76D44D58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20100" y="2084269"/>
            <a:ext cx="2735579" cy="3135109"/>
          </a:xfrm>
          <a:prstGeom prst="rect">
            <a:avLst/>
          </a:prstGeom>
        </p:spPr>
      </p:pic>
    </p:spTree>
    <p:extLst>
      <p:ext uri="{BB962C8B-B14F-4D97-AF65-F5344CB8AC3E}">
        <p14:creationId xmlns:p14="http://schemas.microsoft.com/office/powerpoint/2010/main" val="19212437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CF81D86-BDBA-477C-B7DD-8D359BB996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C0FCB6-2381-6A68-E36A-56ADF093FEE4}"/>
              </a:ext>
            </a:extLst>
          </p:cNvPr>
          <p:cNvSpPr>
            <a:spLocks noGrp="1"/>
          </p:cNvSpPr>
          <p:nvPr>
            <p:ph type="title"/>
          </p:nvPr>
        </p:nvSpPr>
        <p:spPr>
          <a:xfrm>
            <a:off x="4974771" y="634946"/>
            <a:ext cx="6574972" cy="1450757"/>
          </a:xfrm>
        </p:spPr>
        <p:txBody>
          <a:bodyPr>
            <a:normAutofit/>
          </a:bodyPr>
          <a:lstStyle/>
          <a:p>
            <a:r>
              <a:rPr lang="en-US" sz="4000" b="1" dirty="0">
                <a:latin typeface="Times New Roman" panose="02020603050405020304" pitchFamily="18" charset="0"/>
                <a:cs typeface="Times New Roman" panose="02020603050405020304" pitchFamily="18" charset="0"/>
              </a:rPr>
              <a:t>NON-CERTIFIED COPIES</a:t>
            </a:r>
          </a:p>
        </p:txBody>
      </p:sp>
      <p:pic>
        <p:nvPicPr>
          <p:cNvPr id="5" name="Picture 4" descr="Several stamps and a stamp&#10;&#10;Description automatically generated">
            <a:extLst>
              <a:ext uri="{FF2B5EF4-FFF2-40B4-BE49-F238E27FC236}">
                <a16:creationId xmlns:a16="http://schemas.microsoft.com/office/drawing/2014/main" id="{1BAC219C-EE93-3332-DC01-A25D9AAC63C1}"/>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0240" r="22349" b="-2"/>
          <a:stretch/>
        </p:blipFill>
        <p:spPr>
          <a:xfrm>
            <a:off x="633999" y="640081"/>
            <a:ext cx="4001315" cy="5314406"/>
          </a:xfrm>
          <a:prstGeom prst="rect">
            <a:avLst/>
          </a:prstGeom>
        </p:spPr>
      </p:pic>
      <p:cxnSp>
        <p:nvCxnSpPr>
          <p:cNvPr id="12" name="Straight Connector 11">
            <a:extLst>
              <a:ext uri="{FF2B5EF4-FFF2-40B4-BE49-F238E27FC236}">
                <a16:creationId xmlns:a16="http://schemas.microsoft.com/office/drawing/2014/main" id="{C65F3E9C-EF11-4F8F-A621-399C7A3E64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C4617C6-1478-C725-CF10-504742C84768}"/>
              </a:ext>
            </a:extLst>
          </p:cNvPr>
          <p:cNvSpPr>
            <a:spLocks noGrp="1"/>
          </p:cNvSpPr>
          <p:nvPr>
            <p:ph idx="1"/>
          </p:nvPr>
        </p:nvSpPr>
        <p:spPr>
          <a:xfrm>
            <a:off x="4974769" y="2198914"/>
            <a:ext cx="6574973" cy="4024140"/>
          </a:xfrm>
        </p:spPr>
        <p:txBody>
          <a:bodyPr>
            <a:normAutofit/>
          </a:bodyPr>
          <a:lstStyle/>
          <a:p>
            <a:r>
              <a:rPr lang="en-US" sz="1400" dirty="0">
                <a:latin typeface="Times New Roman" panose="02020603050405020304" pitchFamily="18" charset="0"/>
                <a:cs typeface="Times New Roman" panose="02020603050405020304" pitchFamily="18" charset="0"/>
              </a:rPr>
              <a:t>Generally, noncertified copies are used for investigative research or genealogical purposes only.</a:t>
            </a:r>
          </a:p>
          <a:p>
            <a:pPr marL="628650" indent="-228600">
              <a:buFont typeface="Wingdings" panose="05000000000000000000" pitchFamily="2" charset="2"/>
              <a:buChar char="§"/>
            </a:pPr>
            <a:r>
              <a:rPr lang="en-US" sz="1400" dirty="0">
                <a:latin typeface="Times New Roman" panose="02020603050405020304" pitchFamily="18" charset="0"/>
                <a:cs typeface="Times New Roman" panose="02020603050405020304" pitchFamily="18" charset="0"/>
              </a:rPr>
              <a:t>A non-certified copy is a copy of a vital record issued onto blank white paper. The copy must be stamped or marked </a:t>
            </a:r>
            <a:r>
              <a:rPr lang="en-US" sz="1400" b="1" dirty="0">
                <a:latin typeface="Times New Roman" panose="02020603050405020304" pitchFamily="18" charset="0"/>
                <a:cs typeface="Times New Roman" panose="02020603050405020304" pitchFamily="18" charset="0"/>
              </a:rPr>
              <a:t>“NOT TO BE USED AS A LEGAL DOCUMENT”. </a:t>
            </a:r>
            <a:r>
              <a:rPr lang="en-US" sz="1400" dirty="0">
                <a:latin typeface="Times New Roman" panose="02020603050405020304" pitchFamily="18" charset="0"/>
                <a:cs typeface="Times New Roman" panose="02020603050405020304" pitchFamily="18" charset="0"/>
              </a:rPr>
              <a:t>This includes a “working copy” from DAVE. </a:t>
            </a:r>
          </a:p>
          <a:p>
            <a:pPr marL="685800" indent="-285750">
              <a:buFont typeface="Wingdings" panose="05000000000000000000" pitchFamily="2" charset="2"/>
              <a:buChar char="§"/>
            </a:pPr>
            <a:r>
              <a:rPr lang="en-US" sz="1400" dirty="0">
                <a:latin typeface="Times New Roman" panose="02020603050405020304" pitchFamily="18" charset="0"/>
                <a:cs typeface="Times New Roman" panose="02020603050405020304" pitchFamily="18" charset="0"/>
              </a:rPr>
              <a:t> A non-certified copy of a </a:t>
            </a:r>
            <a:r>
              <a:rPr lang="en-US" sz="1400" b="1" u="sng" dirty="0">
                <a:latin typeface="Times New Roman" panose="02020603050405020304" pitchFamily="18" charset="0"/>
                <a:cs typeface="Times New Roman" panose="02020603050405020304" pitchFamily="18" charset="0"/>
              </a:rPr>
              <a:t>public</a:t>
            </a:r>
            <a:r>
              <a:rPr lang="en-US" sz="1400" dirty="0">
                <a:latin typeface="Times New Roman" panose="02020603050405020304" pitchFamily="18" charset="0"/>
                <a:cs typeface="Times New Roman" panose="02020603050405020304" pitchFamily="18" charset="0"/>
              </a:rPr>
              <a:t> vital record may be issued to applicants who complete an application or written request, present identification, and pay the required fee.</a:t>
            </a:r>
          </a:p>
          <a:p>
            <a:pPr marL="400050" indent="0">
              <a:spcBef>
                <a:spcPts val="0"/>
              </a:spcBef>
              <a:buNone/>
            </a:pPr>
            <a:endParaRPr lang="en-US" sz="1400" dirty="0">
              <a:latin typeface="Times New Roman" panose="02020603050405020304" pitchFamily="18" charset="0"/>
              <a:cs typeface="Times New Roman" panose="02020603050405020304" pitchFamily="18" charset="0"/>
            </a:endParaRPr>
          </a:p>
          <a:p>
            <a:pPr marL="628650" indent="-228600">
              <a:spcBef>
                <a:spcPts val="0"/>
              </a:spcBef>
              <a:buFont typeface="Wingdings" panose="05000000000000000000" pitchFamily="2" charset="2"/>
              <a:buChar char="§"/>
            </a:pPr>
            <a:r>
              <a:rPr lang="en-US" sz="1400" dirty="0">
                <a:latin typeface="Times New Roman" panose="02020603050405020304" pitchFamily="18" charset="0"/>
                <a:cs typeface="Times New Roman" panose="02020603050405020304" pitchFamily="18" charset="0"/>
              </a:rPr>
              <a:t>A non-certified copy of a </a:t>
            </a:r>
            <a:r>
              <a:rPr lang="en-US" sz="1400" b="1" u="sng" dirty="0">
                <a:latin typeface="Times New Roman" panose="02020603050405020304" pitchFamily="18" charset="0"/>
                <a:cs typeface="Times New Roman" panose="02020603050405020304" pitchFamily="18" charset="0"/>
              </a:rPr>
              <a:t>restricted vital record </a:t>
            </a:r>
            <a:r>
              <a:rPr lang="en-US" sz="1400" dirty="0">
                <a:latin typeface="Times New Roman" panose="02020603050405020304" pitchFamily="18" charset="0"/>
                <a:cs typeface="Times New Roman" panose="02020603050405020304" pitchFamily="18" charset="0"/>
              </a:rPr>
              <a:t>may be issued to applicants who</a:t>
            </a:r>
          </a:p>
          <a:p>
            <a:pPr marL="628650" indent="-228600">
              <a:spcBef>
                <a:spcPts val="0"/>
              </a:spcBef>
              <a:buNone/>
            </a:pPr>
            <a:r>
              <a:rPr lang="en-US" sz="1400" dirty="0">
                <a:latin typeface="Times New Roman" panose="02020603050405020304" pitchFamily="18" charset="0"/>
                <a:cs typeface="Times New Roman" panose="02020603050405020304" pitchFamily="18" charset="0"/>
              </a:rPr>
              <a:t>	complete an application or written request, present identification, pay the required fee,</a:t>
            </a:r>
          </a:p>
          <a:p>
            <a:pPr marL="628650" indent="-228600">
              <a:spcBef>
                <a:spcPts val="0"/>
              </a:spcBef>
              <a:buNone/>
            </a:pPr>
            <a:r>
              <a:rPr lang="en-US" sz="1400" dirty="0">
                <a:latin typeface="Times New Roman" panose="02020603050405020304" pitchFamily="18" charset="0"/>
                <a:cs typeface="Times New Roman" panose="02020603050405020304" pitchFamily="18" charset="0"/>
              </a:rPr>
              <a:t>	and provide proof of lineage or their direct and legitimate interest in the record.</a:t>
            </a:r>
          </a:p>
          <a:p>
            <a:endParaRPr lang="en-US" sz="1400" dirty="0">
              <a:latin typeface="Times New Roman" panose="02020603050405020304" pitchFamily="18" charset="0"/>
              <a:cs typeface="Times New Roman" panose="02020603050405020304" pitchFamily="18" charset="0"/>
            </a:endParaRPr>
          </a:p>
          <a:p>
            <a:pPr>
              <a:spcBef>
                <a:spcPts val="0"/>
              </a:spcBef>
            </a:pPr>
            <a:r>
              <a:rPr lang="en-US" sz="1400" dirty="0">
                <a:latin typeface="Times New Roman" panose="02020603050405020304" pitchFamily="18" charset="0"/>
                <a:cs typeface="Times New Roman" panose="02020603050405020304" pitchFamily="18" charset="0"/>
              </a:rPr>
              <a:t>Individuals named on the record need only to complete an application or written request</a:t>
            </a:r>
          </a:p>
          <a:p>
            <a:pPr>
              <a:spcBef>
                <a:spcPts val="0"/>
              </a:spcBef>
            </a:pPr>
            <a:r>
              <a:rPr lang="en-US" sz="1400" dirty="0">
                <a:latin typeface="Times New Roman" panose="02020603050405020304" pitchFamily="18" charset="0"/>
                <a:cs typeface="Times New Roman" panose="02020603050405020304" pitchFamily="18" charset="0"/>
              </a:rPr>
              <a:t>and present identification.</a:t>
            </a:r>
          </a:p>
          <a:p>
            <a:endParaRPr lang="en-US" sz="1300" dirty="0"/>
          </a:p>
        </p:txBody>
      </p:sp>
      <p:sp>
        <p:nvSpPr>
          <p:cNvPr id="14" name="Rectangle 13">
            <a:extLst>
              <a:ext uri="{FF2B5EF4-FFF2-40B4-BE49-F238E27FC236}">
                <a16:creationId xmlns:a16="http://schemas.microsoft.com/office/drawing/2014/main" id="{88AA064E-5F6E-4024-BC28-EDDC3DFC7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6" name="Rectangle 15">
            <a:extLst>
              <a:ext uri="{FF2B5EF4-FFF2-40B4-BE49-F238E27FC236}">
                <a16:creationId xmlns:a16="http://schemas.microsoft.com/office/drawing/2014/main" id="{03B29638-4838-4B9B-B9DB-96E542BAF3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2460827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8D11C-208A-ABBC-2563-4EF873154833}"/>
              </a:ext>
            </a:extLst>
          </p:cNvPr>
          <p:cNvSpPr>
            <a:spLocks noGrp="1"/>
          </p:cNvSpPr>
          <p:nvPr>
            <p:ph type="title"/>
          </p:nvPr>
        </p:nvSpPr>
        <p:spPr>
          <a:xfrm>
            <a:off x="1097280" y="286603"/>
            <a:ext cx="10058400" cy="1008797"/>
          </a:xfrm>
        </p:spPr>
        <p:txBody>
          <a:bodyPr/>
          <a:lstStyle/>
          <a:p>
            <a:r>
              <a:rPr lang="en-US" b="1" dirty="0">
                <a:latin typeface="Times New Roman" panose="02020603050405020304" pitchFamily="18" charset="0"/>
                <a:cs typeface="Times New Roman" panose="02020603050405020304" pitchFamily="18" charset="0"/>
              </a:rPr>
              <a:t>CERTIFIED COPIES</a:t>
            </a:r>
          </a:p>
        </p:txBody>
      </p:sp>
      <p:sp>
        <p:nvSpPr>
          <p:cNvPr id="3" name="Content Placeholder 2">
            <a:extLst>
              <a:ext uri="{FF2B5EF4-FFF2-40B4-BE49-F238E27FC236}">
                <a16:creationId xmlns:a16="http://schemas.microsoft.com/office/drawing/2014/main" id="{672554BD-6CE0-B917-D37C-FF9AF2460268}"/>
              </a:ext>
            </a:extLst>
          </p:cNvPr>
          <p:cNvSpPr>
            <a:spLocks noGrp="1"/>
          </p:cNvSpPr>
          <p:nvPr>
            <p:ph idx="1"/>
          </p:nvPr>
        </p:nvSpPr>
        <p:spPr/>
        <p:txBody>
          <a:bodyPr>
            <a:normAutofit/>
          </a:bodyPr>
          <a:lstStyle/>
          <a:p>
            <a:pPr algn="just">
              <a:spcBef>
                <a:spcPts val="0"/>
              </a:spcBef>
            </a:pPr>
            <a:r>
              <a:rPr lang="en-US" dirty="0">
                <a:latin typeface="Times New Roman" panose="02020603050405020304" pitchFamily="18" charset="0"/>
                <a:cs typeface="Times New Roman" panose="02020603050405020304" pitchFamily="18" charset="0"/>
              </a:rPr>
              <a:t>A certified copy is a copy of a vital record issued onto safety paper (VS-31). The safety paper is</a:t>
            </a:r>
          </a:p>
          <a:p>
            <a:pPr algn="just">
              <a:spcBef>
                <a:spcPts val="0"/>
              </a:spcBef>
            </a:pPr>
            <a:r>
              <a:rPr lang="en-US" dirty="0">
                <a:latin typeface="Times New Roman" panose="02020603050405020304" pitchFamily="18" charset="0"/>
                <a:cs typeface="Times New Roman" panose="02020603050405020304" pitchFamily="18" charset="0"/>
              </a:rPr>
              <a:t>specially created with security measures with raised borders, prismatic type, and other safeguards</a:t>
            </a:r>
          </a:p>
          <a:p>
            <a:pPr algn="just">
              <a:spcBef>
                <a:spcPts val="0"/>
              </a:spcBef>
            </a:pPr>
            <a:r>
              <a:rPr lang="en-US" dirty="0">
                <a:latin typeface="Times New Roman" panose="02020603050405020304" pitchFamily="18" charset="0"/>
                <a:cs typeface="Times New Roman" panose="02020603050405020304" pitchFamily="18" charset="0"/>
              </a:rPr>
              <a:t>against fraudulent copying. Certified copies are considered for all purposes the same as the original and shall be prima facie evidence of the facts stated in the record.</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A certified copy of a </a:t>
            </a:r>
            <a:r>
              <a:rPr lang="en-US" b="1" u="sng" dirty="0">
                <a:latin typeface="Times New Roman" panose="02020603050405020304" pitchFamily="18" charset="0"/>
                <a:cs typeface="Times New Roman" panose="02020603050405020304" pitchFamily="18" charset="0"/>
              </a:rPr>
              <a:t>public or restricted</a:t>
            </a:r>
            <a:r>
              <a:rPr lang="en-US" dirty="0">
                <a:latin typeface="Times New Roman" panose="02020603050405020304" pitchFamily="18" charset="0"/>
                <a:cs typeface="Times New Roman" panose="02020603050405020304" pitchFamily="18" charset="0"/>
              </a:rPr>
              <a:t> vital record may be issued to applicants who complete an  application or written request, present identification, pay the required fee, and provide proof of lineage or their direct and legitimate interest in the record.  Individuals named on the record need only to complete an application or written request and present identification.</a:t>
            </a:r>
          </a:p>
          <a:p>
            <a:endParaRPr lang="en-US" dirty="0"/>
          </a:p>
        </p:txBody>
      </p:sp>
    </p:spTree>
    <p:extLst>
      <p:ext uri="{BB962C8B-B14F-4D97-AF65-F5344CB8AC3E}">
        <p14:creationId xmlns:p14="http://schemas.microsoft.com/office/powerpoint/2010/main" val="11651911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00B5AE2-C5CC-499C-8F2D-249888BE2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3" name="Rectangle 12">
            <a:extLst>
              <a:ext uri="{FF2B5EF4-FFF2-40B4-BE49-F238E27FC236}">
                <a16:creationId xmlns:a16="http://schemas.microsoft.com/office/drawing/2014/main" id="{BA7A3698-B350-40E5-8475-9BCC41A08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5" name="Straight Connector 14">
            <a:extLst>
              <a:ext uri="{FF2B5EF4-FFF2-40B4-BE49-F238E27FC236}">
                <a16:creationId xmlns:a16="http://schemas.microsoft.com/office/drawing/2014/main" id="{0AC655C7-EC94-4BE6-84C8-2F9EFBBB278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E32D3FD4-6F71-43DF-93B9-87279519C6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754787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84292094-C321-A70F-8E79-802EE94759DE}"/>
              </a:ext>
            </a:extLst>
          </p:cNvPr>
          <p:cNvSpPr>
            <a:spLocks noGrp="1"/>
          </p:cNvSpPr>
          <p:nvPr>
            <p:ph type="title"/>
          </p:nvPr>
        </p:nvSpPr>
        <p:spPr>
          <a:xfrm>
            <a:off x="1097280" y="516836"/>
            <a:ext cx="5977937" cy="958674"/>
          </a:xfrm>
        </p:spPr>
        <p:txBody>
          <a:bodyPr vert="horz" lIns="91440" tIns="45720" rIns="91440" bIns="45720" rtlCol="0" anchor="b">
            <a:normAutofit fontScale="90000"/>
          </a:bodyPr>
          <a:lstStyle/>
          <a:p>
            <a:pPr algn="ctr"/>
            <a:r>
              <a:rPr lang="en-US" sz="32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MUNICIPAL SEAL PLACEMENT AND CERTIFICATION</a:t>
            </a:r>
            <a:br>
              <a:rPr lang="en-US" sz="1800" dirty="0">
                <a:effectLst>
                  <a:outerShdw blurRad="50800" dist="38100" algn="tr" rotWithShape="0">
                    <a:prstClr val="black">
                      <a:alpha val="40000"/>
                    </a:prstClr>
                  </a:outerShdw>
                </a:effectLst>
                <a:latin typeface="Calibri Light" panose="020F0302020204030204" pitchFamily="34" charset="0"/>
                <a:ea typeface="Times New Roman" panose="02020603050405020304" pitchFamily="18" charset="0"/>
                <a:cs typeface="Times New Roman" panose="02020603050405020304" pitchFamily="18" charset="0"/>
              </a:rPr>
            </a:br>
            <a:endParaRPr lang="en-US" sz="4000" kern="1200" spc="-50" baseline="0" dirty="0">
              <a:latin typeface="+mj-lt"/>
              <a:ea typeface="+mj-ea"/>
              <a:cs typeface="+mj-cs"/>
            </a:endParaRPr>
          </a:p>
        </p:txBody>
      </p:sp>
      <p:sp>
        <p:nvSpPr>
          <p:cNvPr id="4" name="Text Placeholder 3">
            <a:extLst>
              <a:ext uri="{FF2B5EF4-FFF2-40B4-BE49-F238E27FC236}">
                <a16:creationId xmlns:a16="http://schemas.microsoft.com/office/drawing/2014/main" id="{B13244CB-F0CD-DF29-ED0B-7FBB7A253C28}"/>
              </a:ext>
            </a:extLst>
          </p:cNvPr>
          <p:cNvSpPr>
            <a:spLocks noGrp="1"/>
          </p:cNvSpPr>
          <p:nvPr>
            <p:ph type="body" sz="half" idx="2"/>
          </p:nvPr>
        </p:nvSpPr>
        <p:spPr>
          <a:xfrm>
            <a:off x="1097279" y="1342348"/>
            <a:ext cx="5977938" cy="5191802"/>
          </a:xfrm>
        </p:spPr>
        <p:txBody>
          <a:bodyPr vert="horz" lIns="0" tIns="45720" rIns="0" bIns="45720" rtlCol="0">
            <a:normAutofit fontScale="92500" lnSpcReduction="10000"/>
          </a:bodyPr>
          <a:lstStyle/>
          <a:p>
            <a:pPr marL="0" marR="0" algn="just" hangingPunct="0">
              <a:spcBef>
                <a:spcPts val="0"/>
              </a:spcBef>
              <a:spcAft>
                <a:spcPts val="0"/>
              </a:spcAft>
            </a:pPr>
            <a:r>
              <a:rPr lang="en-US" sz="1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The signature of the municipal clerk, appointed deputy or assistant clerk, and the municipal seal on a certified copy or abstract of a record is a guarantee that it is a correct and authentic copy.  Proofread all copies carefully.  If errors are made, destroy the copy, and start over.  There must not be any strikeovers, erasures, correction fluid, or tape, on a certified copy. </a:t>
            </a:r>
          </a:p>
          <a:p>
            <a:pPr marL="0" marR="0" algn="just" hangingPunct="0">
              <a:spcBef>
                <a:spcPts val="0"/>
              </a:spcBef>
              <a:spcAft>
                <a:spcPts val="0"/>
              </a:spcAft>
            </a:pPr>
            <a:r>
              <a:rPr lang="en-US" sz="1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p>
          <a:p>
            <a:pPr marL="285750" marR="0" indent="-285750" algn="just" hangingPunct="0">
              <a:spcBef>
                <a:spcPts val="0"/>
              </a:spcBef>
              <a:spcAft>
                <a:spcPts val="0"/>
              </a:spcAft>
              <a:buFont typeface="Wingdings" panose="05000000000000000000" pitchFamily="2" charset="2"/>
              <a:buChar char="§"/>
            </a:pPr>
            <a:r>
              <a:rPr lang="en-US" sz="1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Certify the copy with the issuing clerk’s signature and typewritten or printed name and title, the date the copy is issued, and the municipalities raised seal.  Each municipality should have a municipal seal for use in making certifications.  </a:t>
            </a:r>
          </a:p>
          <a:p>
            <a:pPr marL="285750" marR="0" indent="-285750" algn="just" hangingPunct="0">
              <a:spcBef>
                <a:spcPts val="0"/>
              </a:spcBef>
              <a:spcAft>
                <a:spcPts val="0"/>
              </a:spcAft>
              <a:buFont typeface="Wingdings" panose="05000000000000000000" pitchFamily="2" charset="2"/>
              <a:buChar char="§"/>
            </a:pPr>
            <a:r>
              <a:rPr lang="en-US" sz="1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The municipal seal should be placed near the bottom of the certified copy but should not cover the signature or date issued to ensure the information completed by the issuing clerk is legible on any certified copy issued.  </a:t>
            </a:r>
          </a:p>
          <a:p>
            <a:pPr marL="285750" marR="0" indent="-285750" algn="just" hangingPunct="0">
              <a:spcBef>
                <a:spcPts val="0"/>
              </a:spcBef>
              <a:spcAft>
                <a:spcPts val="0"/>
              </a:spcAft>
              <a:buFont typeface="Wingdings" panose="05000000000000000000" pitchFamily="2" charset="2"/>
              <a:buChar char="§"/>
            </a:pPr>
            <a:r>
              <a:rPr lang="en-US" sz="1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An ink signature is preferable, but a facsimile signature (rubber stamp) may be used to facilitate the process in offices where the municipal clerk or deputy clerk may not always be present.  In situations when a facsimile signature is used, the person issuing the copy should put their initials next to the stamped signature.  </a:t>
            </a:r>
          </a:p>
          <a:p>
            <a:pPr marL="285750" marR="0" indent="-285750" algn="just" hangingPunct="0">
              <a:spcBef>
                <a:spcPts val="0"/>
              </a:spcBef>
              <a:spcAft>
                <a:spcPts val="0"/>
              </a:spcAft>
              <a:buFont typeface="Wingdings" panose="05000000000000000000" pitchFamily="2" charset="2"/>
              <a:buChar char="§"/>
            </a:pPr>
            <a:r>
              <a:rPr lang="en-US" sz="1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Protect all municipal stamps and seals against unauthorized use by securing them in a locked location, along with safety paper. </a:t>
            </a:r>
          </a:p>
          <a:p>
            <a:endParaRPr lang="en-US" sz="1800" dirty="0"/>
          </a:p>
        </p:txBody>
      </p:sp>
      <p:sp>
        <p:nvSpPr>
          <p:cNvPr id="19" name="Rectangle 18">
            <a:extLst>
              <a:ext uri="{FF2B5EF4-FFF2-40B4-BE49-F238E27FC236}">
                <a16:creationId xmlns:a16="http://schemas.microsoft.com/office/drawing/2014/main" id="{36F207B4-66C3-4A76-8D54-C2871CF809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6" name="Content Placeholder 5" descr="A cartoon of a person writing on a piece of paper&#10;&#10;Description automatically generated">
            <a:extLst>
              <a:ext uri="{FF2B5EF4-FFF2-40B4-BE49-F238E27FC236}">
                <a16:creationId xmlns:a16="http://schemas.microsoft.com/office/drawing/2014/main" id="{268A3110-225B-52C2-0999-6E2B1D73A1BF}"/>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3547"/>
          <a:stretch/>
        </p:blipFill>
        <p:spPr>
          <a:xfrm>
            <a:off x="7611902" y="10"/>
            <a:ext cx="4580097" cy="6857990"/>
          </a:xfrm>
          <a:prstGeom prst="rect">
            <a:avLst/>
          </a:prstGeom>
        </p:spPr>
      </p:pic>
      <p:pic>
        <p:nvPicPr>
          <p:cNvPr id="8" name="Picture 7" descr="A close up of a stamp&#10;&#10;Description automatically generated">
            <a:extLst>
              <a:ext uri="{FF2B5EF4-FFF2-40B4-BE49-F238E27FC236}">
                <a16:creationId xmlns:a16="http://schemas.microsoft.com/office/drawing/2014/main" id="{DE39B5BB-60F7-79B1-FE46-9EBC9B2AE130}"/>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611900" y="3757134"/>
            <a:ext cx="1371600" cy="1363021"/>
          </a:xfrm>
          <a:prstGeom prst="rect">
            <a:avLst/>
          </a:prstGeom>
        </p:spPr>
      </p:pic>
    </p:spTree>
    <p:extLst>
      <p:ext uri="{BB962C8B-B14F-4D97-AF65-F5344CB8AC3E}">
        <p14:creationId xmlns:p14="http://schemas.microsoft.com/office/powerpoint/2010/main" val="4848162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oup of people around a lock&#10;&#10;Description automatically generated">
            <a:extLst>
              <a:ext uri="{FF2B5EF4-FFF2-40B4-BE49-F238E27FC236}">
                <a16:creationId xmlns:a16="http://schemas.microsoft.com/office/drawing/2014/main" id="{81E59A2B-FC2F-E4DA-CA57-22EEA0C40FC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9135" r="30470" b="1"/>
          <a:stretch/>
        </p:blipFill>
        <p:spPr>
          <a:xfrm>
            <a:off x="20" y="10"/>
            <a:ext cx="4578952" cy="6857990"/>
          </a:xfrm>
          <a:prstGeom prst="rect">
            <a:avLst/>
          </a:prstGeom>
        </p:spPr>
      </p:pic>
      <p:sp>
        <p:nvSpPr>
          <p:cNvPr id="10" name="Rectangle 9">
            <a:extLst>
              <a:ext uri="{FF2B5EF4-FFF2-40B4-BE49-F238E27FC236}">
                <a16:creationId xmlns:a16="http://schemas.microsoft.com/office/drawing/2014/main" id="{F4C359F3-25B2-4E2B-8713-5583EAF4C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639733" y="0"/>
            <a:ext cx="755226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5EF8E54F-6877-AA4B-523C-F290952B1544}"/>
              </a:ext>
            </a:extLst>
          </p:cNvPr>
          <p:cNvSpPr>
            <a:spLocks noGrp="1"/>
          </p:cNvSpPr>
          <p:nvPr>
            <p:ph type="title"/>
          </p:nvPr>
        </p:nvSpPr>
        <p:spPr>
          <a:xfrm>
            <a:off x="5124206" y="516835"/>
            <a:ext cx="6339840" cy="1666501"/>
          </a:xfrm>
        </p:spPr>
        <p:txBody>
          <a:bodyPr>
            <a:normAutofit/>
          </a:bodyPr>
          <a:lstStyle/>
          <a:p>
            <a:pPr algn="ctr"/>
            <a:r>
              <a:rPr lang="en-US" sz="37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MASKING INFORMATION ON PAPER RECORDS</a:t>
            </a:r>
            <a:br>
              <a:rPr lang="en-US" sz="37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br>
            <a:endParaRPr lang="en-US" sz="3700" b="1" dirty="0">
              <a:solidFill>
                <a:schemeClr val="tx1"/>
              </a:solidFill>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B026EB53-A064-438C-B0CD-AC1503631A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8972"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A6F40294-B565-C306-C79F-63A085821DAA}"/>
              </a:ext>
            </a:extLst>
          </p:cNvPr>
          <p:cNvSpPr>
            <a:spLocks noGrp="1"/>
          </p:cNvSpPr>
          <p:nvPr>
            <p:ph idx="1"/>
          </p:nvPr>
        </p:nvSpPr>
        <p:spPr>
          <a:xfrm>
            <a:off x="5124206" y="2236304"/>
            <a:ext cx="6339840" cy="3652667"/>
          </a:xfrm>
        </p:spPr>
        <p:txBody>
          <a:bodyPr>
            <a:normAutofit/>
          </a:bodyPr>
          <a:lstStyle/>
          <a:p>
            <a:pPr marL="0" marR="0" indent="0" algn="just" hangingPunct="0">
              <a:spcBef>
                <a:spcPts val="0"/>
              </a:spcBef>
              <a:spcAft>
                <a:spcPts val="0"/>
              </a:spcAft>
              <a:buNone/>
            </a:pPr>
            <a:r>
              <a:rPr lang="en-US" sz="1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Certain paper-based records have a section marked “For Medical and Health Use Only”, “For Statistical Purposes Only”, “Confidential: This Information Will Not Appear on Certified Copies of the Record,” etc.  </a:t>
            </a:r>
          </a:p>
          <a:p>
            <a:pPr marL="0" marR="0" indent="0" algn="just" hangingPunct="0">
              <a:spcBef>
                <a:spcPts val="0"/>
              </a:spcBef>
              <a:spcAft>
                <a:spcPts val="0"/>
              </a:spcAft>
              <a:buNone/>
            </a:pPr>
            <a:endParaRPr lang="en-US" sz="1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marL="0" marR="0" indent="0" algn="just" hangingPunct="0">
              <a:spcBef>
                <a:spcPts val="0"/>
              </a:spcBef>
              <a:spcAft>
                <a:spcPts val="0"/>
              </a:spcAft>
              <a:buNone/>
            </a:pPr>
            <a:r>
              <a:rPr lang="en-US" sz="1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Municipal clerks should always redact or mask this section before photocopying the record.  The data in this section is for statistical use only and must not appear on copies.  Some records have a section marked “Confidential Medical Information”; this should be masked except when making copies for a person who can demonstrate a direct and legitimate interest in the record.   The marital status of the mother on a birth certificate must be masked and must not appear on any copy (certified or non-certified).   </a:t>
            </a:r>
          </a:p>
          <a:p>
            <a:pPr marL="0" marR="0" algn="just" hangingPunct="0">
              <a:spcBef>
                <a:spcPts val="0"/>
              </a:spcBef>
              <a:spcAft>
                <a:spcPts val="0"/>
              </a:spcAft>
            </a:pPr>
            <a:r>
              <a:rPr lang="en-US" sz="1800" b="1" u="none" strike="noStrike"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endParaRPr lang="en-US" sz="1800" dirty="0">
              <a:solidFill>
                <a:srgbClr val="FFFFFF"/>
              </a:solidFill>
            </a:endParaRPr>
          </a:p>
        </p:txBody>
      </p:sp>
    </p:spTree>
    <p:extLst>
      <p:ext uri="{BB962C8B-B14F-4D97-AF65-F5344CB8AC3E}">
        <p14:creationId xmlns:p14="http://schemas.microsoft.com/office/powerpoint/2010/main" val="35681862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Rectangle 16">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64CCC8-23DC-9560-2FF0-AE710F6E7C98}"/>
              </a:ext>
            </a:extLst>
          </p:cNvPr>
          <p:cNvSpPr>
            <a:spLocks noGrp="1"/>
          </p:cNvSpPr>
          <p:nvPr>
            <p:ph type="title"/>
          </p:nvPr>
        </p:nvSpPr>
        <p:spPr>
          <a:xfrm>
            <a:off x="5181601" y="634946"/>
            <a:ext cx="6368142" cy="1450757"/>
          </a:xfrm>
        </p:spPr>
        <p:txBody>
          <a:bodyPr>
            <a:normAutofit/>
          </a:bodyPr>
          <a:lstStyle/>
          <a:p>
            <a:r>
              <a:rPr lang="en-US" b="1" dirty="0">
                <a:latin typeface="Times New Roman" panose="02020603050405020304" pitchFamily="18" charset="0"/>
                <a:cs typeface="Times New Roman" panose="02020603050405020304" pitchFamily="18" charset="0"/>
              </a:rPr>
              <a:t>TYPING ABSTRACTS</a:t>
            </a:r>
          </a:p>
        </p:txBody>
      </p:sp>
      <p:pic>
        <p:nvPicPr>
          <p:cNvPr id="5" name="Picture 4" descr="A stamp with a stamp on it&#10;&#10;Description automatically generated">
            <a:extLst>
              <a:ext uri="{FF2B5EF4-FFF2-40B4-BE49-F238E27FC236}">
                <a16:creationId xmlns:a16="http://schemas.microsoft.com/office/drawing/2014/main" id="{2F4C3523-0217-29F5-F280-3D4FF891B73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30541" r="51675"/>
          <a:stretch/>
        </p:blipFill>
        <p:spPr>
          <a:xfrm>
            <a:off x="20" y="-12128"/>
            <a:ext cx="4654276" cy="6870127"/>
          </a:xfrm>
          <a:prstGeom prst="rect">
            <a:avLst/>
          </a:prstGeom>
        </p:spPr>
      </p:pic>
      <p:cxnSp>
        <p:nvCxnSpPr>
          <p:cNvPr id="18" name="Straight Connector 17">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E86EDB2-6046-D621-BEE6-8A4C8CFB0D14}"/>
              </a:ext>
            </a:extLst>
          </p:cNvPr>
          <p:cNvSpPr>
            <a:spLocks noGrp="1"/>
          </p:cNvSpPr>
          <p:nvPr>
            <p:ph idx="1"/>
          </p:nvPr>
        </p:nvSpPr>
        <p:spPr>
          <a:xfrm>
            <a:off x="5181601" y="2198914"/>
            <a:ext cx="6368142" cy="3670180"/>
          </a:xfrm>
        </p:spPr>
        <p:txBody>
          <a:bodyPr>
            <a:normAutofit/>
          </a:bodyPr>
          <a:lstStyle/>
          <a:p>
            <a:pPr marL="0" marR="0" indent="0" algn="just" hangingPunct="0">
              <a:spcBef>
                <a:spcPts val="0"/>
              </a:spcBef>
              <a:spcAft>
                <a:spcPts val="0"/>
              </a:spcAft>
              <a:buNone/>
            </a:pPr>
            <a:r>
              <a:rPr lang="en-US" sz="1400" dirty="0">
                <a:latin typeface="Times New Roman" panose="02020603050405020304" pitchFamily="18" charset="0"/>
                <a:ea typeface="Times New Roman" panose="02020603050405020304" pitchFamily="18" charset="0"/>
                <a:cs typeface="Times New Roman" panose="02020603050405020304" pitchFamily="18" charset="0"/>
              </a:rPr>
              <a:t>Try to avoid issuing abstracts of vital records if the original record is available to be photocopied.  Many Federal or State agencies will not accept abstracts.  </a:t>
            </a:r>
            <a:r>
              <a:rPr lang="en-US" sz="1400" b="1" dirty="0">
                <a:latin typeface="Times New Roman" panose="02020603050405020304" pitchFamily="18" charset="0"/>
                <a:ea typeface="Times New Roman" panose="02020603050405020304" pitchFamily="18" charset="0"/>
                <a:cs typeface="Times New Roman" panose="02020603050405020304" pitchFamily="18" charset="0"/>
              </a:rPr>
              <a:t>Abstracts will typically need to be issued for vital records occurring from 1892 to 1955 when clerks mostly recorded vital events in ledger books and before the Department changed the format and reporting process in 1956.  </a:t>
            </a:r>
          </a:p>
          <a:p>
            <a:pPr marL="0" marR="0" algn="just" hangingPunct="0">
              <a:spcBef>
                <a:spcPts val="0"/>
              </a:spcBef>
              <a:spcAft>
                <a:spcPts val="0"/>
              </a:spcAft>
            </a:pP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p>
          <a:p>
            <a:pPr marL="0" marR="0" indent="0" algn="just" hangingPunct="0">
              <a:spcBef>
                <a:spcPts val="0"/>
              </a:spcBef>
              <a:spcAft>
                <a:spcPts val="0"/>
              </a:spcAft>
              <a:buNone/>
            </a:pPr>
            <a:r>
              <a:rPr lang="en-US" sz="1400" dirty="0">
                <a:latin typeface="Times New Roman" panose="02020603050405020304" pitchFamily="18" charset="0"/>
                <a:ea typeface="Times New Roman" panose="02020603050405020304" pitchFamily="18" charset="0"/>
                <a:cs typeface="Times New Roman" panose="02020603050405020304" pitchFamily="18" charset="0"/>
              </a:rPr>
              <a:t>The process, paper, and approval of all forms, formats, and procedures used to issue certified copies or </a:t>
            </a:r>
            <a:r>
              <a:rPr lang="en-US" sz="1400" i="1" u="sng" dirty="0">
                <a:latin typeface="Times New Roman" panose="02020603050405020304" pitchFamily="18" charset="0"/>
                <a:ea typeface="Times New Roman" panose="02020603050405020304" pitchFamily="18" charset="0"/>
                <a:cs typeface="Times New Roman" panose="02020603050405020304" pitchFamily="18" charset="0"/>
              </a:rPr>
              <a:t>abstracts</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(VS-10, VS-20, or VS-30)</a:t>
            </a:r>
            <a:r>
              <a:rPr lang="en-US" sz="1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must be provided and approved by the State Registrar.  </a:t>
            </a:r>
            <a:r>
              <a:rPr lang="en-US" sz="1400" b="1" dirty="0">
                <a:latin typeface="Times New Roman" panose="02020603050405020304" pitchFamily="18" charset="0"/>
                <a:ea typeface="Times New Roman" panose="02020603050405020304" pitchFamily="18" charset="0"/>
                <a:cs typeface="Times New Roman" panose="02020603050405020304" pitchFamily="18" charset="0"/>
              </a:rPr>
              <a:t>The approved forms are in the DAVE system under the Forms/Print Forms tab, and they are printed on the BLANK VS-30 safety paper.   Pre-printed abstracts are no longer valid.  </a:t>
            </a:r>
          </a:p>
          <a:p>
            <a:pPr marL="0" marR="0" algn="just" hangingPunct="0">
              <a:spcBef>
                <a:spcPts val="0"/>
              </a:spcBef>
              <a:spcAft>
                <a:spcPts val="0"/>
              </a:spcAft>
            </a:pP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p>
          <a:p>
            <a:pPr marL="0" marR="0" indent="0" algn="just" hangingPunct="0">
              <a:spcBef>
                <a:spcPts val="0"/>
              </a:spcBef>
              <a:spcAft>
                <a:spcPts val="0"/>
              </a:spcAft>
              <a:buNone/>
            </a:pPr>
            <a:r>
              <a:rPr lang="en-US" sz="1400" dirty="0">
                <a:latin typeface="Times New Roman" panose="02020603050405020304" pitchFamily="18" charset="0"/>
                <a:ea typeface="Times New Roman" panose="02020603050405020304" pitchFamily="18" charset="0"/>
                <a:cs typeface="Times New Roman" panose="02020603050405020304" pitchFamily="18" charset="0"/>
              </a:rPr>
              <a:t>When typing an abstract, please be sure to enter the data or information exactly as it appears on the original vital record.  In the event an amendment or correction has been done to a vital record, please remember to include any amendments/correction notations (or deceased watermarks) that appear on the original record.  Please feel free to contact the Department with any questions.  </a:t>
            </a:r>
          </a:p>
          <a:p>
            <a:endParaRPr lang="en-US" sz="1400" dirty="0"/>
          </a:p>
        </p:txBody>
      </p:sp>
    </p:spTree>
    <p:extLst>
      <p:ext uri="{BB962C8B-B14F-4D97-AF65-F5344CB8AC3E}">
        <p14:creationId xmlns:p14="http://schemas.microsoft.com/office/powerpoint/2010/main" val="2153910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84B70D5-875B-433D-BDBD-1522A85D6C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671CDB-B4F1-FBE0-5AE3-E980A9A28C85}"/>
              </a:ext>
            </a:extLst>
          </p:cNvPr>
          <p:cNvSpPr>
            <a:spLocks noGrp="1"/>
          </p:cNvSpPr>
          <p:nvPr>
            <p:ph type="title"/>
          </p:nvPr>
        </p:nvSpPr>
        <p:spPr>
          <a:xfrm>
            <a:off x="7859485" y="634946"/>
            <a:ext cx="3690257" cy="1450757"/>
          </a:xfrm>
        </p:spPr>
        <p:txBody>
          <a:bodyPr>
            <a:normAutofit/>
          </a:bodyPr>
          <a:lstStyle/>
          <a:p>
            <a:r>
              <a:rPr lang="en-US" sz="3400" b="1" dirty="0">
                <a:latin typeface="Times New Roman" panose="02020603050405020304" pitchFamily="18" charset="0"/>
                <a:ea typeface="Times New Roman" panose="02020603050405020304" pitchFamily="18" charset="0"/>
                <a:cs typeface="Times New Roman" panose="02020603050405020304" pitchFamily="18" charset="0"/>
              </a:rPr>
              <a:t>REDACTING INFORMATION</a:t>
            </a:r>
            <a:br>
              <a:rPr lang="en-US" sz="3400" b="1" dirty="0">
                <a:latin typeface="Times New Roman" panose="02020603050405020304" pitchFamily="18" charset="0"/>
                <a:ea typeface="Times New Roman" panose="02020603050405020304" pitchFamily="18" charset="0"/>
                <a:cs typeface="Times New Roman" panose="02020603050405020304" pitchFamily="18" charset="0"/>
              </a:rPr>
            </a:br>
            <a:endParaRPr lang="en-US" sz="3400" b="1" dirty="0">
              <a:latin typeface="Times New Roman" panose="02020603050405020304" pitchFamily="18" charset="0"/>
              <a:cs typeface="Times New Roman" panose="02020603050405020304" pitchFamily="18" charset="0"/>
            </a:endParaRPr>
          </a:p>
        </p:txBody>
      </p:sp>
      <p:pic>
        <p:nvPicPr>
          <p:cNvPr id="5" name="Picture 4" descr="A black and white text&#10;&#10;Description automatically generated">
            <a:extLst>
              <a:ext uri="{FF2B5EF4-FFF2-40B4-BE49-F238E27FC236}">
                <a16:creationId xmlns:a16="http://schemas.microsoft.com/office/drawing/2014/main" id="{2F3628D5-0BF0-5327-B95B-AAA5697CC6B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33999" y="1397089"/>
            <a:ext cx="6909801" cy="3800389"/>
          </a:xfrm>
          <a:prstGeom prst="rect">
            <a:avLst/>
          </a:prstGeom>
        </p:spPr>
      </p:pic>
      <p:cxnSp>
        <p:nvCxnSpPr>
          <p:cNvPr id="12" name="Straight Connector 11">
            <a:extLst>
              <a:ext uri="{FF2B5EF4-FFF2-40B4-BE49-F238E27FC236}">
                <a16:creationId xmlns:a16="http://schemas.microsoft.com/office/drawing/2014/main" id="{C947DF4A-614C-4B4C-8B80-E5B9D8E8CFE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92143" y="2085703"/>
            <a:ext cx="3566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A8037DF-3AF7-54C2-C9C0-5B382BE20243}"/>
              </a:ext>
            </a:extLst>
          </p:cNvPr>
          <p:cNvSpPr>
            <a:spLocks noGrp="1"/>
          </p:cNvSpPr>
          <p:nvPr>
            <p:ph idx="1"/>
          </p:nvPr>
        </p:nvSpPr>
        <p:spPr>
          <a:xfrm>
            <a:off x="7543801" y="2198914"/>
            <a:ext cx="4005942" cy="3670180"/>
          </a:xfrm>
        </p:spPr>
        <p:txBody>
          <a:bodyPr>
            <a:normAutofit fontScale="92500"/>
          </a:bodyPr>
          <a:lstStyle/>
          <a:p>
            <a:pPr marL="0" marR="0" indent="0" algn="just" hangingPunct="0">
              <a:spcBef>
                <a:spcPts val="0"/>
              </a:spcBef>
              <a:spcAft>
                <a:spcPts val="0"/>
              </a:spcAft>
              <a:buNone/>
            </a:pPr>
            <a:r>
              <a:rPr lang="en-US" sz="1400" dirty="0">
                <a:latin typeface="Times New Roman" panose="02020603050405020304" pitchFamily="18" charset="0"/>
                <a:ea typeface="Times New Roman" panose="02020603050405020304" pitchFamily="18" charset="0"/>
                <a:cs typeface="Times New Roman" panose="02020603050405020304" pitchFamily="18" charset="0"/>
              </a:rPr>
              <a:t>On occasion, a municipal clerk may be asked to “leave off or mask” the cause of death section or the social security number on a death record or information on other vital records.  These types of requests from entitled individuals are reviewed on a  case-by-case basis and are done </a:t>
            </a:r>
            <a:r>
              <a:rPr lang="en-US" sz="1400" u="sng" dirty="0">
                <a:latin typeface="Times New Roman" panose="02020603050405020304" pitchFamily="18" charset="0"/>
                <a:ea typeface="Times New Roman" panose="02020603050405020304" pitchFamily="18" charset="0"/>
                <a:cs typeface="Times New Roman" panose="02020603050405020304" pitchFamily="18" charset="0"/>
              </a:rPr>
              <a:t>only</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by typing an abstract.  </a:t>
            </a:r>
            <a:endParaRPr lang="en-US" sz="1400" dirty="0">
              <a:latin typeface="Arial" panose="020B0604020202020204" pitchFamily="34" charset="0"/>
              <a:ea typeface="Times New Roman" panose="02020603050405020304" pitchFamily="18" charset="0"/>
              <a:cs typeface="Times New Roman" panose="02020603050405020304" pitchFamily="18" charset="0"/>
            </a:endParaRPr>
          </a:p>
          <a:p>
            <a:pPr marL="0" marR="0" algn="just" hangingPunct="0">
              <a:spcBef>
                <a:spcPts val="0"/>
              </a:spcBef>
              <a:spcAft>
                <a:spcPts val="0"/>
              </a:spcAft>
            </a:pPr>
            <a:r>
              <a:rPr lang="en-US" sz="1400" dirty="0">
                <a:effectLst>
                  <a:outerShdw blurRad="50800" dist="38100" algn="tr" rotWithShape="0">
                    <a:prstClr val="black">
                      <a:alpha val="40000"/>
                    </a:prstClr>
                  </a:outerShdw>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dirty="0">
              <a:effectLst>
                <a:outerShdw blurRad="50800" dist="38100" algn="tr" rotWithShape="0">
                  <a:prstClr val="black">
                    <a:alpha val="40000"/>
                  </a:prstClr>
                </a:outerShdw>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hangingPunct="0">
              <a:spcBef>
                <a:spcPts val="0"/>
              </a:spcBef>
              <a:spcAft>
                <a:spcPts val="0"/>
              </a:spcAft>
              <a:buFont typeface="Wingdings" panose="05000000000000000000" pitchFamily="2" charset="2"/>
              <a:buChar char=""/>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The data or information requested to be left off,  masked, or redacted on an </a:t>
            </a:r>
            <a:r>
              <a:rPr lang="en-US" sz="1400" i="1" dirty="0">
                <a:effectLst/>
                <a:latin typeface="Times New Roman" panose="02020603050405020304" pitchFamily="18" charset="0"/>
                <a:ea typeface="Times New Roman" panose="02020603050405020304" pitchFamily="18" charset="0"/>
                <a:cs typeface="Times New Roman" panose="02020603050405020304" pitchFamily="18" charset="0"/>
              </a:rPr>
              <a:t>abstract</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must contain chevrons &lt;&lt;&lt;&lt;&lt;&lt;&lt;&gt;&gt;&gt;&gt;&gt;&gt;&gt;&gt; to be consistent with the electronic registration systems, if or when data on a vital record is missing.  The abstract must then be copied onto safety paper (VS-31).  </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p>
            <a:pPr algn="just"/>
            <a:r>
              <a:rPr lang="en-US" sz="1400" dirty="0">
                <a:latin typeface="Times New Roman" panose="02020603050405020304" pitchFamily="18" charset="0"/>
                <a:ea typeface="Times New Roman" panose="02020603050405020304" pitchFamily="18" charset="0"/>
                <a:cs typeface="Times New Roman" panose="02020603050405020304" pitchFamily="18" charset="0"/>
              </a:rPr>
              <a:t>The minimum content that must appear on all certified abstracts can be found on pages 29-30 in the “General Portion” of the municipal clerk’s handbook on DRVS website at  </a:t>
            </a:r>
            <a:r>
              <a:rPr lang="en-US" sz="1400" dirty="0">
                <a:latin typeface="Times New Roman" panose="02020603050405020304" pitchFamily="18" charset="0"/>
                <a:ea typeface="Times New Roman" panose="02020603050405020304" pitchFamily="18" charset="0"/>
                <a:cs typeface="Times New Roman" panose="02020603050405020304" pitchFamily="18" charset="0"/>
                <a:hlinkClick r:id="rId4"/>
              </a:rPr>
              <a:t>https://www.maine.gov/dhhs/mecdc/public-health-systems/data-research/vital-records/edrs/medical-certifiers.html</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dirty="0">
              <a:latin typeface="Arial" panose="020B0604020202020204" pitchFamily="34" charset="0"/>
              <a:ea typeface="Times New Roman" panose="02020603050405020304" pitchFamily="18" charset="0"/>
              <a:cs typeface="Times New Roman" panose="02020603050405020304" pitchFamily="18" charset="0"/>
            </a:endParaRPr>
          </a:p>
          <a:p>
            <a:endParaRPr lang="en-US" sz="1100" dirty="0"/>
          </a:p>
        </p:txBody>
      </p:sp>
      <p:sp>
        <p:nvSpPr>
          <p:cNvPr id="14" name="Rectangle 13">
            <a:extLst>
              <a:ext uri="{FF2B5EF4-FFF2-40B4-BE49-F238E27FC236}">
                <a16:creationId xmlns:a16="http://schemas.microsoft.com/office/drawing/2014/main" id="{1E299956-A9E7-4FC1-A0B1-D590CA9730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6" name="Rectangle 15">
            <a:extLst>
              <a:ext uri="{FF2B5EF4-FFF2-40B4-BE49-F238E27FC236}">
                <a16:creationId xmlns:a16="http://schemas.microsoft.com/office/drawing/2014/main" id="{17FC539C-B783-4B03-9F9E-D13430F3F6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7839685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4EF9D-198F-02B4-34A4-4973B8656D08}"/>
              </a:ext>
            </a:extLst>
          </p:cNvPr>
          <p:cNvSpPr>
            <a:spLocks noGrp="1"/>
          </p:cNvSpPr>
          <p:nvPr>
            <p:ph type="title"/>
          </p:nvPr>
        </p:nvSpPr>
        <p:spPr/>
        <p:txBody>
          <a:bodyPr>
            <a:normAutofit/>
          </a:bodyPr>
          <a:lstStyle/>
          <a:p>
            <a:pPr algn="ctr"/>
            <a:r>
              <a:rPr lang="en-US" sz="2400" b="1" u="sng" dirty="0">
                <a:latin typeface="Times New Roman" panose="02020603050405020304" pitchFamily="18" charset="0"/>
                <a:ea typeface="Times New Roman" panose="02020603050405020304" pitchFamily="18" charset="0"/>
                <a:cs typeface="Times New Roman" panose="02020603050405020304" pitchFamily="18" charset="0"/>
              </a:rPr>
              <a:t>ISSUING COPIES OF RECORDS PRIOR TO 1892 </a:t>
            </a:r>
            <a:br>
              <a:rPr lang="en-US" sz="2400" b="1" u="sng" dirty="0">
                <a:latin typeface="Times New Roman" panose="02020603050405020304" pitchFamily="18" charset="0"/>
                <a:ea typeface="Times New Roman" panose="02020603050405020304" pitchFamily="18" charset="0"/>
                <a:cs typeface="Times New Roman" panose="02020603050405020304" pitchFamily="18" charset="0"/>
              </a:rPr>
            </a:b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(Not issued on safety paper)</a:t>
            </a:r>
            <a:br>
              <a:rPr lang="en-US" sz="2400" b="1" dirty="0">
                <a:latin typeface="Times New Roman" panose="02020603050405020304" pitchFamily="18" charset="0"/>
                <a:ea typeface="Times New Roman" panose="02020603050405020304" pitchFamily="18" charset="0"/>
                <a:cs typeface="Times New Roman" panose="02020603050405020304" pitchFamily="18" charset="0"/>
              </a:rPr>
            </a:br>
            <a:endParaRPr lang="en-US" sz="2400" b="1" dirty="0">
              <a:latin typeface="Times New Roman" panose="02020603050405020304" pitchFamily="18" charset="0"/>
              <a:cs typeface="Times New Roman" panose="02020603050405020304" pitchFamily="18" charset="0"/>
            </a:endParaRPr>
          </a:p>
        </p:txBody>
      </p:sp>
      <p:graphicFrame>
        <p:nvGraphicFramePr>
          <p:cNvPr id="9" name="Content Placeholder 2">
            <a:extLst>
              <a:ext uri="{FF2B5EF4-FFF2-40B4-BE49-F238E27FC236}">
                <a16:creationId xmlns:a16="http://schemas.microsoft.com/office/drawing/2014/main" id="{22C1F556-A809-7D8A-3825-ED10E5D4BF18}"/>
              </a:ext>
            </a:extLst>
          </p:cNvPr>
          <p:cNvGraphicFramePr>
            <a:graphicFrameLocks noGrp="1"/>
          </p:cNvGraphicFramePr>
          <p:nvPr>
            <p:ph idx="1"/>
            <p:extLst>
              <p:ext uri="{D42A27DB-BD31-4B8C-83A1-F6EECF244321}">
                <p14:modId xmlns:p14="http://schemas.microsoft.com/office/powerpoint/2010/main" val="4115057297"/>
              </p:ext>
            </p:extLst>
          </p:nvPr>
        </p:nvGraphicFramePr>
        <p:xfrm>
          <a:off x="1097280" y="1845734"/>
          <a:ext cx="10058400" cy="42693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755357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4CA5C-4E20-F45B-8DC6-F1D04C0A1B08}"/>
              </a:ext>
            </a:extLst>
          </p:cNvPr>
          <p:cNvSpPr>
            <a:spLocks noGrp="1"/>
          </p:cNvSpPr>
          <p:nvPr>
            <p:ph type="title"/>
          </p:nvPr>
        </p:nvSpPr>
        <p:spPr>
          <a:xfrm>
            <a:off x="1097280" y="286603"/>
            <a:ext cx="5389245" cy="1923197"/>
          </a:xfrm>
        </p:spPr>
        <p:txBody>
          <a:bodyPr>
            <a:normAutofit fontScale="90000"/>
          </a:bodyPr>
          <a:lstStyle/>
          <a:p>
            <a:pPr marL="0" marR="0" algn="ctr" hangingPunct="0">
              <a:spcBef>
                <a:spcPts val="0"/>
              </a:spcBef>
              <a:spcAft>
                <a:spcPts val="0"/>
              </a:spcAft>
            </a:pP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PRESERVATION OF PAPER RECORDS  </a:t>
            </a:r>
            <a:br>
              <a:rPr lang="en-US" sz="1800" b="1" dirty="0">
                <a:latin typeface="Times New Roman" panose="02020603050405020304" pitchFamily="18" charset="0"/>
                <a:ea typeface="Times New Roman" panose="02020603050405020304" pitchFamily="18" charset="0"/>
                <a:cs typeface="Times New Roman" panose="02020603050405020304" pitchFamily="18" charset="0"/>
              </a:rPr>
            </a:br>
            <a:br>
              <a:rPr lang="en-US" sz="1800" b="1" dirty="0">
                <a:latin typeface="Times New Roman" panose="02020603050405020304" pitchFamily="18" charset="0"/>
                <a:ea typeface="Times New Roman" panose="02020603050405020304" pitchFamily="18" charset="0"/>
                <a:cs typeface="Times New Roman" panose="02020603050405020304" pitchFamily="18" charset="0"/>
              </a:rPr>
            </a:br>
            <a:br>
              <a:rPr lang="en-US" sz="1800" dirty="0">
                <a:latin typeface="Times New Roman" panose="02020603050405020304" pitchFamily="18" charset="0"/>
                <a:ea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46D98D6A-9B6D-5CCA-3A54-38BADE765E60}"/>
              </a:ext>
            </a:extLst>
          </p:cNvPr>
          <p:cNvSpPr>
            <a:spLocks noGrp="1"/>
          </p:cNvSpPr>
          <p:nvPr>
            <p:ph idx="1"/>
          </p:nvPr>
        </p:nvSpPr>
        <p:spPr>
          <a:xfrm>
            <a:off x="1097280" y="1845734"/>
            <a:ext cx="10058400" cy="4383616"/>
          </a:xfrm>
        </p:spPr>
        <p:txBody>
          <a:bodyPr>
            <a:normAutofit fontScale="62500" lnSpcReduction="20000"/>
          </a:bodyPr>
          <a:lstStyle/>
          <a:p>
            <a:pPr marL="0" marR="0" indent="0" algn="just" hangingPunct="0">
              <a:spcBef>
                <a:spcPts val="0"/>
              </a:spcBef>
              <a:spcAft>
                <a:spcPts val="0"/>
              </a:spcAft>
              <a:buNone/>
            </a:pPr>
            <a:r>
              <a:rPr lang="en-US" sz="2200" dirty="0">
                <a:latin typeface="Times New Roman" panose="02020603050405020304" pitchFamily="18" charset="0"/>
                <a:ea typeface="Times New Roman" panose="02020603050405020304" pitchFamily="18" charset="0"/>
                <a:cs typeface="Times New Roman" panose="02020603050405020304" pitchFamily="18" charset="0"/>
              </a:rPr>
              <a:t>Vital records are permanent records and must be preserved carefully. Original, paper records must be handled in accordance with guidelines designed to protect the physical integrity and condition of the records.  Preserve records by placing them in binders or containers made for the purpose to protect and preserve the records from deterioration, mutilation,  loss, or destruction.   Keep paper records in chronological order by type of record and date of the event so they are easy to find when requested.  File records back immediately after they have been issued to avoid any possible damage or misplacement of the record</a:t>
            </a:r>
            <a:r>
              <a:rPr lang="en-US" sz="22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i="1" u="sng" dirty="0">
                <a:latin typeface="Times New Roman" panose="02020603050405020304" pitchFamily="18" charset="0"/>
                <a:ea typeface="Times New Roman" panose="02020603050405020304" pitchFamily="18" charset="0"/>
                <a:cs typeface="Times New Roman" panose="02020603050405020304" pitchFamily="18" charset="0"/>
              </a:rPr>
              <a:t>"Hands-on" access or inspection of original, paper-based records or indexes should not be permitted  to genealogists if there is an alternative method that may be used</a:t>
            </a:r>
            <a:r>
              <a:rPr lang="en-US" sz="22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Each municipality should have a dedicated storage area, or a fireproof safe/vault, to file and preserve all vital records.  Access to the dedicated area or vault where vital records are stored should only be permitted to the municipal clerk, deputy clerk, or assistant clerk, who is authorized to issue vital records.  </a:t>
            </a:r>
          </a:p>
          <a:p>
            <a:pPr marL="0" marR="0" indent="0" algn="just" hangingPunct="0">
              <a:spcBef>
                <a:spcPts val="0"/>
              </a:spcBef>
              <a:spcAft>
                <a:spcPts val="0"/>
              </a:spcAft>
              <a:buNone/>
            </a:pP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p>
          <a:p>
            <a:pPr marR="0" algn="just" hangingPunct="0">
              <a:spcBef>
                <a:spcPts val="0"/>
              </a:spcBef>
              <a:spcAft>
                <a:spcPts val="0"/>
              </a:spcAft>
              <a:buFont typeface="Wingdings" panose="05000000000000000000" pitchFamily="2" charset="2"/>
              <a:buChar char="§"/>
            </a:pPr>
            <a:r>
              <a:rPr lang="en-US" sz="2200" dirty="0">
                <a:latin typeface="Times New Roman" panose="02020603050405020304" pitchFamily="18" charset="0"/>
                <a:ea typeface="Times New Roman" panose="02020603050405020304" pitchFamily="18" charset="0"/>
                <a:cs typeface="Times New Roman" panose="02020603050405020304" pitchFamily="18" charset="0"/>
              </a:rPr>
              <a:t>The ideal conditions for storing paper records that are in regular use are a constant temperature of about 65 degrees F and a relative humidity of about 40 percent.  Average conditions for storing paper records are temperatures of 90 degrees with a relative humidity of 40 – 50%.  Not many municipalities will have temperature and humidity-controlled storage space available.  Although, all should be able to provide storage space which is adequate, if not ideal.  Keep records out of hot attics, damp basements, and other dirty and dusty places.  Watch for bookworms, silverfish, and other insects, which eat paper.  The enemies of paper are heavy use, heat, moisture, dust, insects, and extrinsic acidity. </a:t>
            </a:r>
          </a:p>
          <a:p>
            <a:pPr marL="0" marR="0" indent="0" algn="just" hangingPunct="0">
              <a:spcBef>
                <a:spcPts val="0"/>
              </a:spcBef>
              <a:spcAft>
                <a:spcPts val="0"/>
              </a:spcAft>
              <a:buNone/>
            </a:pPr>
            <a:endParaRPr lang="en-US" sz="2200" dirty="0">
              <a:latin typeface="Times New Roman" panose="02020603050405020304" pitchFamily="18" charset="0"/>
              <a:ea typeface="Times New Roman" panose="02020603050405020304" pitchFamily="18" charset="0"/>
              <a:cs typeface="Times New Roman" panose="02020603050405020304" pitchFamily="18" charset="0"/>
            </a:endParaRPr>
          </a:p>
          <a:p>
            <a:pPr marR="0" algn="just" hangingPunct="0">
              <a:spcBef>
                <a:spcPts val="0"/>
              </a:spcBef>
              <a:spcAft>
                <a:spcPts val="0"/>
              </a:spcAft>
              <a:buFont typeface="Wingdings" panose="05000000000000000000" pitchFamily="2" charset="2"/>
              <a:buChar char="§"/>
            </a:pPr>
            <a:r>
              <a:rPr lang="en-US" sz="2200" dirty="0">
                <a:latin typeface="Times New Roman" panose="02020603050405020304" pitchFamily="18" charset="0"/>
                <a:ea typeface="Times New Roman" panose="02020603050405020304" pitchFamily="18" charset="0"/>
                <a:cs typeface="Times New Roman" panose="02020603050405020304" pitchFamily="18" charset="0"/>
              </a:rPr>
              <a:t>Vital records are permanent records, and municipal clerks should protect them from hazards as much as possible.  Municipal clerks should not attempt to repair damaged records themselves.  Above all, do not use cellophane tape to repair tears.  It soon becomes brittle and peels off leaving a permanent brown stain on the record.  Minor tears may be repaired with mending tissue and library paste, only if it is possible to do so without covering information on the record, or with the special transparent book-mending tapes.</a:t>
            </a:r>
          </a:p>
          <a:p>
            <a:pPr marL="0" marR="0" indent="0" algn="just" hangingPunct="0">
              <a:spcBef>
                <a:spcPts val="0"/>
              </a:spcBef>
              <a:spcAft>
                <a:spcPts val="0"/>
              </a:spcAft>
              <a:buNone/>
            </a:pPr>
            <a:endParaRPr lang="en-US" sz="2200" dirty="0">
              <a:latin typeface="Times New Roman" panose="02020603050405020304" pitchFamily="18" charset="0"/>
              <a:ea typeface="Times New Roman" panose="02020603050405020304" pitchFamily="18" charset="0"/>
              <a:cs typeface="Times New Roman" panose="02020603050405020304" pitchFamily="18" charset="0"/>
            </a:endParaRPr>
          </a:p>
          <a:p>
            <a:pPr marR="0" algn="just" hangingPunct="0">
              <a:spcBef>
                <a:spcPts val="0"/>
              </a:spcBef>
              <a:spcAft>
                <a:spcPts val="0"/>
              </a:spcAft>
              <a:buFont typeface="Wingdings" panose="05000000000000000000" pitchFamily="2" charset="2"/>
              <a:buChar char="§"/>
            </a:pPr>
            <a:r>
              <a:rPr lang="en-US" sz="2200" dirty="0">
                <a:latin typeface="Times New Roman" panose="02020603050405020304" pitchFamily="18" charset="0"/>
                <a:ea typeface="Times New Roman" panose="02020603050405020304" pitchFamily="18" charset="0"/>
                <a:cs typeface="Times New Roman" panose="02020603050405020304" pitchFamily="18" charset="0"/>
              </a:rPr>
              <a:t>Very old books and records that are damaged should receive expert attention.  Old records may be microfilmed, scanned, or photocopied to produce working copies that may be used while the originals are safely stored in the vault.  Broken bindings can be replaced, and damaged sheets laminated.  This is rather expensive work and will need to be considered in the municipalities budget.  </a:t>
            </a:r>
          </a:p>
          <a:p>
            <a:endParaRPr lang="en-US" dirty="0"/>
          </a:p>
        </p:txBody>
      </p:sp>
      <p:sp>
        <p:nvSpPr>
          <p:cNvPr id="4" name="TextBox 3">
            <a:extLst>
              <a:ext uri="{FF2B5EF4-FFF2-40B4-BE49-F238E27FC236}">
                <a16:creationId xmlns:a16="http://schemas.microsoft.com/office/drawing/2014/main" id="{8CF279CC-35CF-A38B-9DE4-AD525DD778F2}"/>
              </a:ext>
            </a:extLst>
          </p:cNvPr>
          <p:cNvSpPr txBox="1"/>
          <p:nvPr/>
        </p:nvSpPr>
        <p:spPr>
          <a:xfrm>
            <a:off x="6686550" y="286603"/>
            <a:ext cx="4181475" cy="2031325"/>
          </a:xfrm>
          <a:prstGeom prst="rect">
            <a:avLst/>
          </a:prstGeom>
          <a:noFill/>
        </p:spPr>
        <p:txBody>
          <a:bodyPr wrap="square" rtlCol="0">
            <a:spAutoFit/>
          </a:bodyPr>
          <a:lstStyle/>
          <a:p>
            <a:endParaRPr lang="en-US" sz="1800" dirty="0">
              <a:effectLst>
                <a:outerShdw blurRad="50800" dist="38100" algn="tr" rotWithShape="0">
                  <a:prstClr val="black">
                    <a:alpha val="40000"/>
                  </a:prstClr>
                </a:outerShdw>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en-US" sz="1800" dirty="0">
                <a:effectLst>
                  <a:outerShdw blurRad="50800" dist="38100" algn="tr" rotWithShape="0">
                    <a:prstClr val="black">
                      <a:alpha val="40000"/>
                    </a:prstClr>
                  </a:outerShdw>
                </a:effectLst>
                <a:latin typeface="Times New Roman" panose="02020603050405020304" pitchFamily="18" charset="0"/>
                <a:ea typeface="Times New Roman" panose="02020603050405020304" pitchFamily="18" charset="0"/>
                <a:cs typeface="Times New Roman" panose="02020603050405020304" pitchFamily="18" charset="0"/>
              </a:rPr>
              <a:t>Maine State Archives</a:t>
            </a:r>
            <a:br>
              <a:rPr lang="en-US" sz="1800" dirty="0">
                <a:effectLst>
                  <a:outerShdw blurRad="50800" dist="38100" algn="tr" rotWithShape="0">
                    <a:prstClr val="black">
                      <a:alpha val="40000"/>
                    </a:prstClr>
                  </a:outerShdw>
                </a:effectLst>
                <a:latin typeface="Arial" panose="020B0604020202020204" pitchFamily="34" charset="0"/>
                <a:ea typeface="Times New Roman" panose="02020603050405020304" pitchFamily="18" charset="0"/>
                <a:cs typeface="Times New Roman" panose="02020603050405020304" pitchFamily="18" charset="0"/>
              </a:rPr>
            </a:br>
            <a:r>
              <a:rPr lang="en-US" sz="1800" dirty="0">
                <a:effectLst>
                  <a:outerShdw blurRad="50800" dist="38100" algn="tr" rotWithShape="0">
                    <a:prstClr val="black">
                      <a:alpha val="40000"/>
                    </a:prstClr>
                  </a:outerShdw>
                </a:effectLst>
                <a:latin typeface="Times New Roman" panose="02020603050405020304" pitchFamily="18" charset="0"/>
                <a:ea typeface="Times New Roman" panose="02020603050405020304" pitchFamily="18" charset="0"/>
                <a:cs typeface="Times New Roman" panose="02020603050405020304" pitchFamily="18" charset="0"/>
              </a:rPr>
              <a:t>17 Elkins Ln, Augusta, ME 04333-0084</a:t>
            </a:r>
            <a:br>
              <a:rPr lang="en-US" sz="1800" dirty="0">
                <a:effectLst>
                  <a:outerShdw blurRad="50800" dist="38100" algn="tr" rotWithShape="0">
                    <a:prstClr val="black">
                      <a:alpha val="40000"/>
                    </a:prstClr>
                  </a:outerShdw>
                </a:effectLst>
                <a:latin typeface="Arial" panose="020B0604020202020204" pitchFamily="34" charset="0"/>
                <a:ea typeface="Times New Roman" panose="02020603050405020304" pitchFamily="18" charset="0"/>
                <a:cs typeface="Times New Roman" panose="02020603050405020304" pitchFamily="18" charset="0"/>
              </a:rPr>
            </a:br>
            <a:r>
              <a:rPr lang="en-US" sz="1800" dirty="0">
                <a:effectLst>
                  <a:outerShdw blurRad="50800" dist="38100" algn="tr" rotWithShape="0">
                    <a:prstClr val="black">
                      <a:alpha val="40000"/>
                    </a:prstClr>
                  </a:outerShdw>
                </a:effectLst>
                <a:latin typeface="Times New Roman" panose="02020603050405020304" pitchFamily="18" charset="0"/>
                <a:ea typeface="Times New Roman" panose="02020603050405020304" pitchFamily="18" charset="0"/>
                <a:cs typeface="Times New Roman" panose="02020603050405020304" pitchFamily="18" charset="0"/>
              </a:rPr>
              <a:t>(207) 287-5790</a:t>
            </a:r>
            <a:br>
              <a:rPr lang="en-US" sz="1800" dirty="0">
                <a:effectLst>
                  <a:outerShdw blurRad="50800" dist="38100" algn="tr" rotWithShape="0">
                    <a:prstClr val="black">
                      <a:alpha val="40000"/>
                    </a:prstClr>
                  </a:outerShdw>
                </a:effectLst>
                <a:latin typeface="Arial" panose="020B0604020202020204" pitchFamily="34" charset="0"/>
                <a:ea typeface="Times New Roman" panose="02020603050405020304" pitchFamily="18" charset="0"/>
                <a:cs typeface="Times New Roman" panose="02020603050405020304" pitchFamily="18" charset="0"/>
              </a:rPr>
            </a:br>
            <a:r>
              <a:rPr lang="en-US" sz="1800" u="sng" dirty="0">
                <a:solidFill>
                  <a:srgbClr val="CC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2"/>
              </a:rPr>
              <a:t>maine.archives@maine.gov</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br>
              <a:rPr lang="en-US" sz="1800" dirty="0">
                <a:effectLst>
                  <a:outerShdw blurRad="50800" dist="38100" algn="tr" rotWithShape="0">
                    <a:prstClr val="black">
                      <a:alpha val="40000"/>
                    </a:prstClr>
                  </a:outerShdw>
                </a:effectLst>
                <a:latin typeface="Arial" panose="020B0604020202020204" pitchFamily="34" charset="0"/>
                <a:ea typeface="Times New Roman" panose="02020603050405020304" pitchFamily="18" charset="0"/>
                <a:cs typeface="Times New Roman" panose="02020603050405020304" pitchFamily="18" charset="0"/>
              </a:rPr>
            </a:br>
            <a:r>
              <a:rPr lang="en-US" sz="1800" dirty="0">
                <a:effectLst>
                  <a:outerShdw blurRad="50800" dist="38100" algn="tr" rotWithShape="0">
                    <a:prstClr val="black">
                      <a:alpha val="40000"/>
                    </a:prstClr>
                  </a:outerShdw>
                </a:effectLst>
                <a:latin typeface="Times New Roman" panose="02020603050405020304" pitchFamily="18" charset="0"/>
                <a:ea typeface="Times New Roman" panose="02020603050405020304" pitchFamily="18" charset="0"/>
                <a:cs typeface="Times New Roman" panose="02020603050405020304" pitchFamily="18" charset="0"/>
              </a:rPr>
              <a:t> </a:t>
            </a:r>
            <a:br>
              <a:rPr lang="en-US" sz="1800" dirty="0">
                <a:effectLst>
                  <a:outerShdw blurRad="50800" dist="38100" algn="tr" rotWithShape="0">
                    <a:prstClr val="black">
                      <a:alpha val="40000"/>
                    </a:prstClr>
                  </a:outerShdw>
                </a:effectLst>
                <a:latin typeface="Arial" panose="020B0604020202020204" pitchFamily="34" charset="0"/>
                <a:ea typeface="Times New Roman" panose="02020603050405020304" pitchFamily="18" charset="0"/>
                <a:cs typeface="Times New Roman" panose="02020603050405020304" pitchFamily="18" charset="0"/>
              </a:rPr>
            </a:br>
            <a:endParaRPr lang="en-US" dirty="0"/>
          </a:p>
        </p:txBody>
      </p:sp>
    </p:spTree>
    <p:extLst>
      <p:ext uri="{BB962C8B-B14F-4D97-AF65-F5344CB8AC3E}">
        <p14:creationId xmlns:p14="http://schemas.microsoft.com/office/powerpoint/2010/main" val="39706186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32D3FD4-6F71-43DF-93B9-87279519C6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754787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DDCE17F3-203D-17EF-4DBE-FB239C3AAE68}"/>
              </a:ext>
            </a:extLst>
          </p:cNvPr>
          <p:cNvSpPr>
            <a:spLocks noGrp="1"/>
          </p:cNvSpPr>
          <p:nvPr>
            <p:ph type="title"/>
          </p:nvPr>
        </p:nvSpPr>
        <p:spPr>
          <a:xfrm>
            <a:off x="609600" y="516836"/>
            <a:ext cx="6465617" cy="892864"/>
          </a:xfrm>
        </p:spPr>
        <p:txBody>
          <a:bodyPr>
            <a:normAutofit fontScale="90000"/>
          </a:bodyPr>
          <a:lstStyle/>
          <a:p>
            <a:r>
              <a:rPr lang="en-US" sz="31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RETENTION OF PAPER RECORDS</a:t>
            </a:r>
            <a:br>
              <a:rPr lang="en-US" sz="4000" dirty="0">
                <a:solidFill>
                  <a:srgbClr val="FFFFFF"/>
                </a:solidFill>
                <a:effectLst>
                  <a:outerShdw blurRad="50800" dist="38100" algn="tr" rotWithShape="0">
                    <a:prstClr val="black">
                      <a:alpha val="40000"/>
                    </a:prstClr>
                  </a:outerShdw>
                </a:effectLst>
                <a:latin typeface="Calibri Light" panose="020F0302020204030204" pitchFamily="34" charset="0"/>
                <a:ea typeface="Times New Roman" panose="02020603050405020304" pitchFamily="18" charset="0"/>
                <a:cs typeface="Times New Roman" panose="02020603050405020304" pitchFamily="18" charset="0"/>
              </a:rPr>
            </a:br>
            <a:endParaRPr lang="en-US" sz="4000" dirty="0">
              <a:solidFill>
                <a:srgbClr val="FFFFFF"/>
              </a:solidFill>
            </a:endParaRPr>
          </a:p>
        </p:txBody>
      </p:sp>
      <p:sp>
        <p:nvSpPr>
          <p:cNvPr id="3" name="Content Placeholder 2">
            <a:extLst>
              <a:ext uri="{FF2B5EF4-FFF2-40B4-BE49-F238E27FC236}">
                <a16:creationId xmlns:a16="http://schemas.microsoft.com/office/drawing/2014/main" id="{43C48A5F-2472-FB0C-0BF6-02A38457E9CD}"/>
              </a:ext>
            </a:extLst>
          </p:cNvPr>
          <p:cNvSpPr>
            <a:spLocks noGrp="1"/>
          </p:cNvSpPr>
          <p:nvPr>
            <p:ph idx="1"/>
          </p:nvPr>
        </p:nvSpPr>
        <p:spPr>
          <a:xfrm>
            <a:off x="400050" y="1143001"/>
            <a:ext cx="6675167" cy="5600700"/>
          </a:xfrm>
        </p:spPr>
        <p:txBody>
          <a:bodyPr>
            <a:normAutofit lnSpcReduction="10000"/>
          </a:bodyPr>
          <a:lstStyle/>
          <a:p>
            <a:pPr marL="0" marR="0" indent="0" algn="just" hangingPunct="0">
              <a:spcBef>
                <a:spcPts val="0"/>
              </a:spcBef>
              <a:spcAft>
                <a:spcPts val="0"/>
              </a:spcAft>
              <a:buNone/>
            </a:pPr>
            <a:r>
              <a:rPr lang="en-US" sz="16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Paper vital records </a:t>
            </a:r>
            <a:r>
              <a:rPr lang="en-US" sz="16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may not </a:t>
            </a:r>
            <a:r>
              <a:rPr lang="en-US" sz="16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be destroyed or otherwise disposed of by any local government official, except as provided by the records retention schedule established by the State Archivist.  Records that have been determined to possess archival value must be preserved by the municipality.  Contact the records management services at the Maine State Archives for guidance on the disposition of older ancillary records such as premarital medical examination forms, waivers of premarital medical examinations, and waivers of the 3-day waiting period between the filing of marriage intentions and the issue of license.  It is recommended that a record be made, by year, of the items disposed of and the nature of the disposition.</a:t>
            </a:r>
          </a:p>
          <a:p>
            <a:pPr marL="0" marR="0" algn="just" hangingPunct="0">
              <a:spcBef>
                <a:spcPts val="0"/>
              </a:spcBef>
              <a:spcAft>
                <a:spcPts val="0"/>
              </a:spcAft>
            </a:pPr>
            <a:r>
              <a:rPr lang="en-US" sz="16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hangingPunct="0">
              <a:spcBef>
                <a:spcPts val="0"/>
              </a:spcBef>
              <a:spcAft>
                <a:spcPts val="0"/>
              </a:spcAft>
            </a:pPr>
            <a:r>
              <a:rPr lang="en-US" sz="16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p>
          <a:p>
            <a:pPr marL="0" marR="0" indent="0" hangingPunct="0">
              <a:spcBef>
                <a:spcPts val="0"/>
              </a:spcBef>
              <a:spcAft>
                <a:spcPts val="0"/>
              </a:spcAft>
              <a:buNone/>
            </a:pPr>
            <a:r>
              <a:rPr lang="en-US" sz="16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10-146 Department Rule,  Chapter 11 </a:t>
            </a:r>
            <a:r>
              <a:rPr lang="en-US" sz="1600" u="sng"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https://www.maine.gov/sos/cec/rules/10/chaps10.htm#146</a:t>
            </a:r>
            <a:r>
              <a:rPr lang="en-US" sz="16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states “when an authorized reproduction of a vital record has been properly prepared,  by photographic, electronic, or other processes, by the State Registrar and when all steps have been taken to ensure the continued preservation of the information, the record from which such authorized reproduction was made may be disposed of by the  State Registrar.   Such record may not be disposed of, however, until the quality of the authorized reproduction has been tested to ensure that acceptable certified copies can be issued and until a security copy of the document has been placed in a secure location and removed from the building where the authorized reproduction is housed.  Such security copy shall be maintained in such a manner to ensure that it can replace the authorized reproduction should the authorized reproduction be lost or destroyed.”</a:t>
            </a:r>
          </a:p>
          <a:p>
            <a:pPr marL="0" marR="0" algn="just" hangingPunct="0">
              <a:spcBef>
                <a:spcPts val="0"/>
              </a:spcBef>
              <a:spcAft>
                <a:spcPts val="0"/>
              </a:spcAft>
            </a:pPr>
            <a:r>
              <a:rPr lang="en-US" sz="1400" b="1" u="none" strike="noStrike" dirty="0">
                <a:solidFill>
                  <a:schemeClr val="tx1"/>
                </a:solidFill>
                <a:effectLst>
                  <a:outerShdw blurRad="50800" dist="38100" algn="tr" rotWithShape="0">
                    <a:prstClr val="black">
                      <a:alpha val="40000"/>
                    </a:prstClr>
                  </a:outerShdw>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dirty="0">
              <a:solidFill>
                <a:schemeClr val="tx1"/>
              </a:solidFill>
              <a:effectLst>
                <a:outerShdw blurRad="50800" dist="38100" algn="tr" rotWithShape="0">
                  <a:prstClr val="black">
                    <a:alpha val="40000"/>
                  </a:prstClr>
                </a:outerShdw>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sz="1000" dirty="0">
              <a:solidFill>
                <a:srgbClr val="FFFFFF"/>
              </a:solidFill>
            </a:endParaRPr>
          </a:p>
        </p:txBody>
      </p:sp>
      <p:sp>
        <p:nvSpPr>
          <p:cNvPr id="12" name="Rectangle 11">
            <a:extLst>
              <a:ext uri="{FF2B5EF4-FFF2-40B4-BE49-F238E27FC236}">
                <a16:creationId xmlns:a16="http://schemas.microsoft.com/office/drawing/2014/main" id="{36F207B4-66C3-4A76-8D54-C2871CF809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5" name="Picture 4" descr="Jars of peaches and a couple of scissors next to a jar of peaches&#10;&#10;Description automatically generated">
            <a:extLst>
              <a:ext uri="{FF2B5EF4-FFF2-40B4-BE49-F238E27FC236}">
                <a16:creationId xmlns:a16="http://schemas.microsoft.com/office/drawing/2014/main" id="{737FD7BA-6F0C-6B91-BC02-107CB96F6EC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9896" r="35525" b="-1"/>
          <a:stretch/>
        </p:blipFill>
        <p:spPr>
          <a:xfrm>
            <a:off x="7611902" y="10"/>
            <a:ext cx="4580097" cy="6857990"/>
          </a:xfrm>
          <a:prstGeom prst="rect">
            <a:avLst/>
          </a:prstGeom>
        </p:spPr>
      </p:pic>
    </p:spTree>
    <p:extLst>
      <p:ext uri="{BB962C8B-B14F-4D97-AF65-F5344CB8AC3E}">
        <p14:creationId xmlns:p14="http://schemas.microsoft.com/office/powerpoint/2010/main" val="510325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1EECF-EB00-724D-22B6-7552F545B7C1}"/>
              </a:ext>
            </a:extLst>
          </p:cNvPr>
          <p:cNvSpPr>
            <a:spLocks noGrp="1"/>
          </p:cNvSpPr>
          <p:nvPr>
            <p:ph type="title"/>
          </p:nvPr>
        </p:nvSpPr>
        <p:spPr/>
        <p:txBody>
          <a:bodyPr>
            <a:normAutofit/>
          </a:bodyPr>
          <a:lstStyle/>
          <a:p>
            <a:r>
              <a:rPr lang="en-US" sz="3000" b="1" dirty="0">
                <a:solidFill>
                  <a:schemeClr val="tx1"/>
                </a:solidFill>
                <a:latin typeface="Times New Roman" panose="02020603050405020304" pitchFamily="18" charset="0"/>
                <a:cs typeface="Times New Roman" panose="02020603050405020304" pitchFamily="18" charset="0"/>
              </a:rPr>
              <a:t>RULEMAKING UPDATES</a:t>
            </a:r>
          </a:p>
        </p:txBody>
      </p:sp>
      <p:sp>
        <p:nvSpPr>
          <p:cNvPr id="3" name="Content Placeholder 2">
            <a:extLst>
              <a:ext uri="{FF2B5EF4-FFF2-40B4-BE49-F238E27FC236}">
                <a16:creationId xmlns:a16="http://schemas.microsoft.com/office/drawing/2014/main" id="{DDA071A0-D592-B25A-5875-40EEFB932869}"/>
              </a:ext>
            </a:extLst>
          </p:cNvPr>
          <p:cNvSpPr>
            <a:spLocks noGrp="1"/>
          </p:cNvSpPr>
          <p:nvPr>
            <p:ph idx="1"/>
          </p:nvPr>
        </p:nvSpPr>
        <p:spPr/>
        <p:txBody>
          <a:bodyPr/>
          <a:lstStyle/>
          <a:p>
            <a:pPr marR="0" algn="just">
              <a:lnSpc>
                <a:spcPct val="107000"/>
              </a:lnSpc>
              <a:spcBef>
                <a:spcPts val="0"/>
              </a:spcBef>
              <a:spcAft>
                <a:spcPts val="0"/>
              </a:spcAft>
              <a:buFont typeface="Wingdings" panose="05000000000000000000" pitchFamily="2" charset="2"/>
              <a:buChar char="§"/>
              <a:tabLst>
                <a:tab pos="4975860" algn="l"/>
              </a:tabLst>
            </a:pPr>
            <a:r>
              <a:rPr lang="en-US" sz="1800" dirty="0">
                <a:effectLst/>
                <a:latin typeface="Times New Roman" panose="02020603050405020304" pitchFamily="18" charset="0"/>
                <a:ea typeface="Avenir Next LT Pro" panose="020B0504020202020204" pitchFamily="34" charset="0"/>
                <a:cs typeface="Times New Roman" panose="02020603050405020304" pitchFamily="18" charset="0"/>
              </a:rPr>
              <a:t>The Department will go through emergency rulemaking to include the $5.00 fee increase on the disposition permit in </a:t>
            </a:r>
            <a:r>
              <a:rPr lang="en-US" sz="1800" b="1" dirty="0">
                <a:effectLst/>
                <a:latin typeface="Times New Roman" panose="02020603050405020304" pitchFamily="18" charset="0"/>
                <a:ea typeface="Avenir Next LT Pro" panose="020B0504020202020204" pitchFamily="34" charset="0"/>
                <a:cs typeface="Times New Roman" panose="02020603050405020304" pitchFamily="18" charset="0"/>
              </a:rPr>
              <a:t>Chapter 1 of 10-146 CMR Department rule</a:t>
            </a:r>
            <a:r>
              <a:rPr lang="en-US" sz="1800" dirty="0">
                <a:effectLst/>
                <a:latin typeface="Times New Roman" panose="02020603050405020304" pitchFamily="18" charset="0"/>
                <a:ea typeface="Avenir Next LT Pro" panose="020B0504020202020204" pitchFamily="34" charset="0"/>
                <a:cs typeface="Times New Roman" panose="02020603050405020304" pitchFamily="18" charset="0"/>
              </a:rPr>
              <a:t>.   Other changes to the rule will be done later as part of routine technical changes. </a:t>
            </a:r>
            <a:endParaRPr lang="en-US" sz="1800" dirty="0">
              <a:effectLst/>
              <a:latin typeface="Avenir Next LT Pro" panose="020B0504020202020204" pitchFamily="34" charset="0"/>
              <a:ea typeface="Avenir Next LT Pro" panose="020B0504020202020204" pitchFamily="34" charset="0"/>
              <a:cs typeface="Times New Roman" panose="02020603050405020304" pitchFamily="18" charset="0"/>
            </a:endParaRPr>
          </a:p>
          <a:p>
            <a:pPr marL="0" marR="0" indent="0" algn="just">
              <a:lnSpc>
                <a:spcPct val="107000"/>
              </a:lnSpc>
              <a:spcBef>
                <a:spcPts val="0"/>
              </a:spcBef>
              <a:spcAft>
                <a:spcPts val="0"/>
              </a:spcAft>
              <a:buNone/>
              <a:tabLst>
                <a:tab pos="4975860" algn="l"/>
              </a:tabLst>
            </a:pPr>
            <a:endParaRPr lang="en-US" sz="1800" dirty="0">
              <a:effectLst/>
              <a:latin typeface="Avenir Next LT Pro" panose="020B0504020202020204" pitchFamily="34" charset="0"/>
              <a:ea typeface="Avenir Next LT Pro" panose="020B0504020202020204" pitchFamily="34" charset="0"/>
              <a:cs typeface="Times New Roman" panose="02020603050405020304" pitchFamily="18" charset="0"/>
            </a:endParaRPr>
          </a:p>
          <a:p>
            <a:pPr algn="just">
              <a:buFont typeface="Wingdings" panose="05000000000000000000" pitchFamily="2" charset="2"/>
              <a:buChar char="§"/>
            </a:pPr>
            <a:r>
              <a:rPr lang="en-US" sz="1800" dirty="0">
                <a:effectLst/>
                <a:latin typeface="Times New Roman" panose="02020603050405020304" pitchFamily="18" charset="0"/>
                <a:ea typeface="Avenir Next LT Pro" panose="020B0504020202020204" pitchFamily="34" charset="0"/>
              </a:rPr>
              <a:t>The Department is proposing routine technical changes to </a:t>
            </a:r>
            <a:r>
              <a:rPr lang="en-US" sz="1800" b="1" dirty="0">
                <a:effectLst/>
                <a:latin typeface="Times New Roman" panose="02020603050405020304" pitchFamily="18" charset="0"/>
                <a:ea typeface="Avenir Next LT Pro" panose="020B0504020202020204" pitchFamily="34" charset="0"/>
              </a:rPr>
              <a:t>Chapter 4 of 10-146 CMR Department rule </a:t>
            </a:r>
            <a:r>
              <a:rPr lang="en-US" sz="1800" dirty="0">
                <a:effectLst/>
                <a:latin typeface="Times New Roman" panose="02020603050405020304" pitchFamily="18" charset="0"/>
                <a:ea typeface="Avenir Next LT Pro" panose="020B0504020202020204" pitchFamily="34" charset="0"/>
              </a:rPr>
              <a:t>to align the rule with Maine law (22 MRS § 2706) and further specify the Department’s criteria for determining who may apply and whether an applicant has demonstrated a direct and legitimate interest in the records they wish to receive from the State Registrar. Changes include adding two categories of applicants who may demonstrate direct and legitimate interest: (1) healthcare practitioners seeking to update their patient records by requesting death certificates and (2) organizations and foundations in Maine administering funds. Another proposed change includes moving the entirety of Section 8B (Authorized Applicants) to Section 6A(4), to consolidate all aspects of direct and legitimate criteria within Section 6 and designate Section 8 to the Department’s conditions of data release for such records. </a:t>
            </a:r>
            <a:endParaRPr lang="en-US" dirty="0"/>
          </a:p>
        </p:txBody>
      </p:sp>
      <p:pic>
        <p:nvPicPr>
          <p:cNvPr id="6" name="Picture 5" descr="A gavel on top of a law book&#10;&#10;Description automatically generated">
            <a:extLst>
              <a:ext uri="{FF2B5EF4-FFF2-40B4-BE49-F238E27FC236}">
                <a16:creationId xmlns:a16="http://schemas.microsoft.com/office/drawing/2014/main" id="{9FF126B1-03ED-6199-AE23-6D211546DA46}"/>
              </a:ext>
            </a:extLst>
          </p:cNvPr>
          <p:cNvPicPr>
            <a:picLocks noChangeAspect="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20040" y="3109498"/>
            <a:ext cx="3474720" cy="2232508"/>
          </a:xfrm>
          <a:prstGeom prst="rect">
            <a:avLst/>
          </a:prstGeom>
        </p:spPr>
      </p:pic>
    </p:spTree>
    <p:extLst>
      <p:ext uri="{BB962C8B-B14F-4D97-AF65-F5344CB8AC3E}">
        <p14:creationId xmlns:p14="http://schemas.microsoft.com/office/powerpoint/2010/main" val="18426316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white safe with a combination lock&#10;&#10;Description automatically generated">
            <a:extLst>
              <a:ext uri="{FF2B5EF4-FFF2-40B4-BE49-F238E27FC236}">
                <a16:creationId xmlns:a16="http://schemas.microsoft.com/office/drawing/2014/main" id="{A9B47BF0-4FC1-51D0-00A9-940D59C4074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8824" r="14408"/>
          <a:stretch/>
        </p:blipFill>
        <p:spPr>
          <a:xfrm>
            <a:off x="20" y="10"/>
            <a:ext cx="4578952" cy="6857990"/>
          </a:xfrm>
          <a:prstGeom prst="rect">
            <a:avLst/>
          </a:prstGeom>
        </p:spPr>
      </p:pic>
      <p:sp>
        <p:nvSpPr>
          <p:cNvPr id="12" name="Rectangle 11">
            <a:extLst>
              <a:ext uri="{FF2B5EF4-FFF2-40B4-BE49-F238E27FC236}">
                <a16:creationId xmlns:a16="http://schemas.microsoft.com/office/drawing/2014/main" id="{F4C359F3-25B2-4E2B-8713-5583EAF4C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639733" y="0"/>
            <a:ext cx="755226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4AA86514-239E-1555-029F-7C22FC46F285}"/>
              </a:ext>
            </a:extLst>
          </p:cNvPr>
          <p:cNvSpPr>
            <a:spLocks noGrp="1"/>
          </p:cNvSpPr>
          <p:nvPr>
            <p:ph type="title"/>
          </p:nvPr>
        </p:nvSpPr>
        <p:spPr>
          <a:xfrm>
            <a:off x="5124206" y="123826"/>
            <a:ext cx="6339840" cy="942974"/>
          </a:xfrm>
        </p:spPr>
        <p:txBody>
          <a:bodyPr>
            <a:normAutofit/>
          </a:bodyPr>
          <a:lstStyle/>
          <a:p>
            <a:r>
              <a:rPr lang="en-US" sz="2200" b="1" dirty="0">
                <a:solidFill>
                  <a:schemeClr val="tx1"/>
                </a:solidFill>
                <a:latin typeface="Times New Roman" panose="02020603050405020304" pitchFamily="18" charset="0"/>
                <a:cs typeface="Times New Roman" panose="02020603050405020304" pitchFamily="18" charset="0"/>
              </a:rPr>
              <a:t>VAULT STORAGE FOR PERMANENT RECORDS</a:t>
            </a:r>
            <a:br>
              <a:rPr lang="en-US" sz="2200" dirty="0">
                <a:solidFill>
                  <a:srgbClr val="FFFFFF"/>
                </a:solidFill>
              </a:rPr>
            </a:br>
            <a:endParaRPr lang="en-US" sz="2200" dirty="0">
              <a:solidFill>
                <a:srgbClr val="FFFFFF"/>
              </a:solidFill>
            </a:endParaRPr>
          </a:p>
        </p:txBody>
      </p:sp>
      <p:sp>
        <p:nvSpPr>
          <p:cNvPr id="14" name="Rectangle 13">
            <a:extLst>
              <a:ext uri="{FF2B5EF4-FFF2-40B4-BE49-F238E27FC236}">
                <a16:creationId xmlns:a16="http://schemas.microsoft.com/office/drawing/2014/main" id="{B026EB53-A064-438C-B0CD-AC1503631A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8972"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389A67E9-280C-177D-3BBA-3819C7CBFEBB}"/>
              </a:ext>
            </a:extLst>
          </p:cNvPr>
          <p:cNvSpPr>
            <a:spLocks noGrp="1"/>
          </p:cNvSpPr>
          <p:nvPr>
            <p:ph idx="1"/>
          </p:nvPr>
        </p:nvSpPr>
        <p:spPr>
          <a:xfrm>
            <a:off x="4953000" y="990601"/>
            <a:ext cx="6992272" cy="5743574"/>
          </a:xfrm>
        </p:spPr>
        <p:txBody>
          <a:bodyPr>
            <a:noAutofit/>
          </a:bodyPr>
          <a:lstStyle/>
          <a:p>
            <a:pPr marL="0" indent="0" algn="just">
              <a:buNone/>
            </a:pPr>
            <a:r>
              <a:rPr lang="en-US" sz="1400" dirty="0">
                <a:solidFill>
                  <a:schemeClr val="tx1"/>
                </a:solidFill>
                <a:latin typeface="Times New Roman" panose="02020603050405020304" pitchFamily="18" charset="0"/>
                <a:cs typeface="Times New Roman" panose="02020603050405020304" pitchFamily="18" charset="0"/>
              </a:rPr>
              <a:t>Each local government shall provide a fireproof safe or vault for the preservation of all records that must be retained permanently but are not required for business purposes. The official having responsibility for those records shall deposit them in the safe or vault where those records must be kept except when required for use.</a:t>
            </a:r>
          </a:p>
          <a:p>
            <a:pPr algn="just">
              <a:buFont typeface="Wingdings" panose="05000000000000000000" pitchFamily="2" charset="2"/>
              <a:buChar char="§"/>
            </a:pPr>
            <a:r>
              <a:rPr lang="en-US" sz="1400" dirty="0">
                <a:solidFill>
                  <a:schemeClr val="tx1"/>
                </a:solidFill>
                <a:latin typeface="Times New Roman" panose="02020603050405020304" pitchFamily="18" charset="0"/>
                <a:cs typeface="Times New Roman" panose="02020603050405020304" pitchFamily="18" charset="0"/>
              </a:rPr>
              <a:t>Vault should be either ground-supported (i.e., capable of standing on its own if the building around it collapses) or located within a fire-resistive building (one that will not suffer structural collapse even if its contents is completely consumed). Walls of the building may only be used as walls of the vault if the building is fire resistive.</a:t>
            </a:r>
          </a:p>
          <a:p>
            <a:pPr algn="just">
              <a:buFont typeface="Wingdings" panose="05000000000000000000" pitchFamily="2" charset="2"/>
              <a:buChar char="§"/>
            </a:pPr>
            <a:r>
              <a:rPr lang="en-US" sz="1400" dirty="0">
                <a:solidFill>
                  <a:schemeClr val="tx1"/>
                </a:solidFill>
                <a:latin typeface="Times New Roman" panose="02020603050405020304" pitchFamily="18" charset="0"/>
                <a:cs typeface="Times New Roman" panose="02020603050405020304" pitchFamily="18" charset="0"/>
              </a:rPr>
              <a:t>The vault should be planned, and its construction supervised by a registered engineer or architect. Its walls may only be pierced for necessary services, and 29-255 Chapter 10 page 8 should not be open to any type of shaft. Floor and roof may not be pierced. All walls, floor (if vault is structure-supported rather than ground-supported), and door should at a minimum meet 4-hour fire resistance standards per a nationally recognized standards organization. The vault door may not be a standard “fire door” or other design not specifically intended for vault use. The door locking mechanism should provide for escape by a person accidentally locked inside.</a:t>
            </a:r>
          </a:p>
          <a:p>
            <a:pPr algn="just">
              <a:buFont typeface="Wingdings" panose="05000000000000000000" pitchFamily="2" charset="2"/>
              <a:buChar char="§"/>
            </a:pPr>
            <a:r>
              <a:rPr lang="en-US" sz="1400" dirty="0">
                <a:solidFill>
                  <a:schemeClr val="tx1"/>
                </a:solidFill>
                <a:latin typeface="Times New Roman" panose="02020603050405020304" pitchFamily="18" charset="0"/>
                <a:cs typeface="Times New Roman" panose="02020603050405020304" pitchFamily="18" charset="0"/>
              </a:rPr>
              <a:t>No combustible materials may be used in the vault’s construction, including in any necessary damp-proofing. A ventilating system that conforms to nationally recognized standards should be provided, and all services (electrical, heating, etc.) should conform to national and local codes. Open flame heating shall not be used under any circumstances.</a:t>
            </a:r>
          </a:p>
          <a:p>
            <a:pPr algn="just">
              <a:buFont typeface="Wingdings" panose="05000000000000000000" pitchFamily="2" charset="2"/>
              <a:buChar char="§"/>
            </a:pPr>
            <a:r>
              <a:rPr lang="en-US" sz="1400" dirty="0">
                <a:solidFill>
                  <a:schemeClr val="tx1"/>
                </a:solidFill>
                <a:latin typeface="Times New Roman" panose="02020603050405020304" pitchFamily="18" charset="0"/>
                <a:cs typeface="Times New Roman" panose="02020603050405020304" pitchFamily="18" charset="0"/>
              </a:rPr>
              <a:t>The vault should be installed by qualified and experienced personnel, in conformity with its manufacturer’s requirements. “Fireproof” cabinets or other portable fire-resistant records storage equipment may not be substituted for a properly designed and constructed vault.</a:t>
            </a:r>
          </a:p>
        </p:txBody>
      </p:sp>
    </p:spTree>
    <p:extLst>
      <p:ext uri="{BB962C8B-B14F-4D97-AF65-F5344CB8AC3E}">
        <p14:creationId xmlns:p14="http://schemas.microsoft.com/office/powerpoint/2010/main" val="19751359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A945D-767A-FF08-AC79-8FF5685D2348}"/>
              </a:ext>
            </a:extLst>
          </p:cNvPr>
          <p:cNvSpPr>
            <a:spLocks noGrp="1"/>
          </p:cNvSpPr>
          <p:nvPr>
            <p:ph type="title"/>
          </p:nvPr>
        </p:nvSpPr>
        <p:spPr>
          <a:xfrm>
            <a:off x="4756148" y="286603"/>
            <a:ext cx="6399531" cy="1450757"/>
          </a:xfrm>
        </p:spPr>
        <p:txBody>
          <a:bodyPr>
            <a:normAutofit/>
          </a:bodyPr>
          <a:lstStyle/>
          <a:p>
            <a:pPr algn="ctr"/>
            <a:r>
              <a:rPr lang="en-US" sz="3200" b="1" dirty="0">
                <a:latin typeface="Times New Roman" panose="02020603050405020304" pitchFamily="18" charset="0"/>
                <a:cs typeface="Times New Roman" panose="02020603050405020304" pitchFamily="18" charset="0"/>
              </a:rPr>
              <a:t>STATE SHARE OF VITAL RECORDS</a:t>
            </a:r>
          </a:p>
        </p:txBody>
      </p:sp>
      <p:sp>
        <p:nvSpPr>
          <p:cNvPr id="3" name="Content Placeholder 2">
            <a:extLst>
              <a:ext uri="{FF2B5EF4-FFF2-40B4-BE49-F238E27FC236}">
                <a16:creationId xmlns:a16="http://schemas.microsoft.com/office/drawing/2014/main" id="{271D1C3C-B2E3-3059-EB89-699E8D978490}"/>
              </a:ext>
            </a:extLst>
          </p:cNvPr>
          <p:cNvSpPr>
            <a:spLocks noGrp="1"/>
          </p:cNvSpPr>
          <p:nvPr>
            <p:ph idx="1"/>
          </p:nvPr>
        </p:nvSpPr>
        <p:spPr>
          <a:xfrm>
            <a:off x="4972049" y="1828807"/>
            <a:ext cx="6183629" cy="4023360"/>
          </a:xfrm>
        </p:spPr>
        <p:txBody>
          <a:bodyPr/>
          <a:lstStyle/>
          <a:p>
            <a:pPr marL="0" marR="0" indent="0" algn="just" hangingPunct="0">
              <a:spcBef>
                <a:spcPts val="0"/>
              </a:spcBef>
              <a:spcAft>
                <a:spcPts val="0"/>
              </a:spcAft>
              <a:buNone/>
            </a:pPr>
            <a:r>
              <a:rPr lang="en-US" sz="1800" dirty="0">
                <a:latin typeface="Times New Roman" panose="02020603050405020304" pitchFamily="18" charset="0"/>
                <a:ea typeface="Times New Roman" panose="02020603050405020304" pitchFamily="18" charset="0"/>
                <a:cs typeface="Times New Roman" panose="02020603050405020304" pitchFamily="18" charset="0"/>
              </a:rPr>
              <a:t>Municipalities must submit their Municipal Revenue Reporting and the State Share of Vital  Records Fee</a:t>
            </a:r>
            <a:r>
              <a:rPr lang="en-US" sz="1800" u="sng"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in a format and schedule as determined by the Department. A fillable form with calculations has been developed for this purpose.  </a:t>
            </a:r>
            <a:endParaRPr lang="en-US" sz="1800" dirty="0">
              <a:latin typeface="Arial" panose="020B0604020202020204" pitchFamily="34" charset="0"/>
              <a:ea typeface="Times New Roman" panose="02020603050405020304" pitchFamily="18" charset="0"/>
              <a:cs typeface="Times New Roman" panose="02020603050405020304" pitchFamily="18" charset="0"/>
            </a:endParaRPr>
          </a:p>
          <a:p>
            <a:pPr marL="0" marR="0" algn="just" hangingPunct="0">
              <a:spcBef>
                <a:spcPts val="0"/>
              </a:spcBef>
              <a:spcAft>
                <a:spcPts val="0"/>
              </a:spcAft>
            </a:pP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latin typeface="Arial" panose="020B0604020202020204" pitchFamily="34" charset="0"/>
              <a:ea typeface="Times New Roman" panose="02020603050405020304" pitchFamily="18" charset="0"/>
              <a:cs typeface="Times New Roman" panose="02020603050405020304" pitchFamily="18" charset="0"/>
            </a:endParaRPr>
          </a:p>
          <a:p>
            <a:pPr marL="0" marR="0" indent="0" algn="just" hangingPunct="0">
              <a:spcBef>
                <a:spcPts val="0"/>
              </a:spcBef>
              <a:spcAft>
                <a:spcPts val="0"/>
              </a:spcAft>
              <a:buNone/>
            </a:pPr>
            <a:r>
              <a:rPr lang="en-US" sz="1800" dirty="0">
                <a:latin typeface="Times New Roman" panose="02020603050405020304" pitchFamily="18" charset="0"/>
                <a:ea typeface="Times New Roman" panose="02020603050405020304" pitchFamily="18" charset="0"/>
                <a:cs typeface="Times New Roman" panose="02020603050405020304" pitchFamily="18" charset="0"/>
              </a:rPr>
              <a:t>The SSVR reporting form, instructions for completing the form, as well as the customer number list and reporting periods for municipal clerks, may be found in DAVE under the Forms/Print Forms tab.  Please contact Sue Paradis at (207) 287-5471 or </a:t>
            </a:r>
            <a:r>
              <a:rPr lang="en-US" sz="1800" u="sng"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susan.paradis@maine.gov</a:t>
            </a:r>
            <a:r>
              <a:rPr lang="en-US" sz="1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if you have any questions.  </a:t>
            </a:r>
            <a:endParaRPr lang="en-US" sz="1800" dirty="0">
              <a:solidFill>
                <a:schemeClr val="tx1"/>
              </a:solidFill>
              <a:latin typeface="Arial" panose="020B0604020202020204" pitchFamily="34" charset="0"/>
              <a:ea typeface="Times New Roman" panose="02020603050405020304" pitchFamily="18" charset="0"/>
              <a:cs typeface="Times New Roman" panose="02020603050405020304" pitchFamily="18" charset="0"/>
            </a:endParaRPr>
          </a:p>
          <a:p>
            <a:endParaRPr lang="en-US" dirty="0"/>
          </a:p>
        </p:txBody>
      </p:sp>
      <p:graphicFrame>
        <p:nvGraphicFramePr>
          <p:cNvPr id="4" name="Object 3">
            <a:extLst>
              <a:ext uri="{FF2B5EF4-FFF2-40B4-BE49-F238E27FC236}">
                <a16:creationId xmlns:a16="http://schemas.microsoft.com/office/drawing/2014/main" id="{360333EA-A420-9AF2-3A39-FA17E0E22711}"/>
              </a:ext>
            </a:extLst>
          </p:cNvPr>
          <p:cNvGraphicFramePr>
            <a:graphicFrameLocks noChangeAspect="1"/>
          </p:cNvGraphicFramePr>
          <p:nvPr>
            <p:extLst>
              <p:ext uri="{D42A27DB-BD31-4B8C-83A1-F6EECF244321}">
                <p14:modId xmlns:p14="http://schemas.microsoft.com/office/powerpoint/2010/main" val="1377076446"/>
              </p:ext>
            </p:extLst>
          </p:nvPr>
        </p:nvGraphicFramePr>
        <p:xfrm>
          <a:off x="92073" y="168275"/>
          <a:ext cx="4664075" cy="6035675"/>
        </p:xfrm>
        <a:graphic>
          <a:graphicData uri="http://schemas.openxmlformats.org/presentationml/2006/ole">
            <mc:AlternateContent xmlns:mc="http://schemas.openxmlformats.org/markup-compatibility/2006">
              <mc:Choice xmlns:v="urn:schemas-microsoft-com:vml" Requires="v">
                <p:oleObj name="Acrobat Document" r:id="rId3" imgW="4663332" imgH="6034944" progId="AcroExch.Document.DC">
                  <p:embed/>
                </p:oleObj>
              </mc:Choice>
              <mc:Fallback>
                <p:oleObj name="Acrobat Document" r:id="rId3" imgW="4663332" imgH="6034944" progId="AcroExch.Document.DC">
                  <p:embed/>
                  <p:pic>
                    <p:nvPicPr>
                      <p:cNvPr id="4" name="Object 3">
                        <a:extLst>
                          <a:ext uri="{FF2B5EF4-FFF2-40B4-BE49-F238E27FC236}">
                            <a16:creationId xmlns:a16="http://schemas.microsoft.com/office/drawing/2014/main" id="{360333EA-A420-9AF2-3A39-FA17E0E22711}"/>
                          </a:ext>
                        </a:extLst>
                      </p:cNvPr>
                      <p:cNvPicPr/>
                      <p:nvPr/>
                    </p:nvPicPr>
                    <p:blipFill>
                      <a:blip r:embed="rId4"/>
                      <a:stretch>
                        <a:fillRect/>
                      </a:stretch>
                    </p:blipFill>
                    <p:spPr>
                      <a:xfrm>
                        <a:off x="92073" y="168275"/>
                        <a:ext cx="4664075" cy="6035675"/>
                      </a:xfrm>
                      <a:prstGeom prst="rect">
                        <a:avLst/>
                      </a:prstGeom>
                    </p:spPr>
                  </p:pic>
                </p:oleObj>
              </mc:Fallback>
            </mc:AlternateContent>
          </a:graphicData>
        </a:graphic>
      </p:graphicFrame>
    </p:spTree>
    <p:extLst>
      <p:ext uri="{BB962C8B-B14F-4D97-AF65-F5344CB8AC3E}">
        <p14:creationId xmlns:p14="http://schemas.microsoft.com/office/powerpoint/2010/main" val="28681552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F6BB2E5-F5C5-4876-9282-B0246E0357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4" name="Rectangle 13">
            <a:extLst>
              <a:ext uri="{FF2B5EF4-FFF2-40B4-BE49-F238E27FC236}">
                <a16:creationId xmlns:a16="http://schemas.microsoft.com/office/drawing/2014/main" id="{6E53EAE7-3851-4CE7-BE81-EF90F19EF0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6" name="Straight Connector 15">
            <a:extLst>
              <a:ext uri="{FF2B5EF4-FFF2-40B4-BE49-F238E27FC236}">
                <a16:creationId xmlns:a16="http://schemas.microsoft.com/office/drawing/2014/main" id="{5C5EFB6A-0AF1-46B2-B103-4AA6C7B3102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8" name="Rectangle 17">
            <a:extLst>
              <a:ext uri="{FF2B5EF4-FFF2-40B4-BE49-F238E27FC236}">
                <a16:creationId xmlns:a16="http://schemas.microsoft.com/office/drawing/2014/main" id="{C4D3E4EC-9CAC-455D-8511-5C0D0BEFCF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045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DDF40A7-2316-4304-8880-2FA7451E93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879CFF59-F0F7-C650-F333-38B52E583D78}"/>
              </a:ext>
            </a:extLst>
          </p:cNvPr>
          <p:cNvSpPr>
            <a:spLocks noGrp="1"/>
          </p:cNvSpPr>
          <p:nvPr>
            <p:ph type="title"/>
          </p:nvPr>
        </p:nvSpPr>
        <p:spPr>
          <a:xfrm>
            <a:off x="1065197" y="5120640"/>
            <a:ext cx="10058400" cy="822960"/>
          </a:xfrm>
        </p:spPr>
        <p:txBody>
          <a:bodyPr vert="horz" lIns="91440" tIns="45720" rIns="91440" bIns="45720" rtlCol="0" anchor="b">
            <a:normAutofit/>
          </a:bodyPr>
          <a:lstStyle/>
          <a:p>
            <a:pPr algn="ctr"/>
            <a:r>
              <a:rPr lang="en-US" sz="5400" b="1" dirty="0">
                <a:solidFill>
                  <a:srgbClr val="FFFFFF"/>
                </a:solidFill>
                <a:latin typeface="Times New Roman" panose="02020603050405020304" pitchFamily="18" charset="0"/>
                <a:cs typeface="Times New Roman" panose="02020603050405020304" pitchFamily="18" charset="0"/>
              </a:rPr>
              <a:t>QUESTIONS?  </a:t>
            </a:r>
          </a:p>
        </p:txBody>
      </p:sp>
      <p:pic>
        <p:nvPicPr>
          <p:cNvPr id="5" name="Content Placeholder 4" descr="A thank you card with white text and hearts on a red background&#10;&#10;Description automatically generated">
            <a:extLst>
              <a:ext uri="{FF2B5EF4-FFF2-40B4-BE49-F238E27FC236}">
                <a16:creationId xmlns:a16="http://schemas.microsoft.com/office/drawing/2014/main" id="{7D9146E7-9D70-6A11-7D28-8D95ACD22869}"/>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6527" r="1" b="17753"/>
          <a:stretch/>
        </p:blipFill>
        <p:spPr>
          <a:xfrm>
            <a:off x="20" y="10"/>
            <a:ext cx="7977495" cy="4744794"/>
          </a:xfrm>
          <a:prstGeom prst="rect">
            <a:avLst/>
          </a:prstGeom>
        </p:spPr>
      </p:pic>
      <p:pic>
        <p:nvPicPr>
          <p:cNvPr id="7" name="Picture 6" descr="A pile of leaves on the ground&#10;&#10;Description automatically generated">
            <a:extLst>
              <a:ext uri="{FF2B5EF4-FFF2-40B4-BE49-F238E27FC236}">
                <a16:creationId xmlns:a16="http://schemas.microsoft.com/office/drawing/2014/main" id="{CFFB7D15-97C1-CB36-97A2-861B563205AC}"/>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21501" r="21508"/>
          <a:stretch/>
        </p:blipFill>
        <p:spPr>
          <a:xfrm>
            <a:off x="8138382" y="1965"/>
            <a:ext cx="4053618" cy="4747788"/>
          </a:xfrm>
          <a:prstGeom prst="rect">
            <a:avLst/>
          </a:prstGeom>
        </p:spPr>
      </p:pic>
      <p:sp>
        <p:nvSpPr>
          <p:cNvPr id="22" name="Rectangle 21">
            <a:extLst>
              <a:ext uri="{FF2B5EF4-FFF2-40B4-BE49-F238E27FC236}">
                <a16:creationId xmlns:a16="http://schemas.microsoft.com/office/drawing/2014/main" id="{44BD36A9-BAC7-415E-8DDB-4C743838F5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6243623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8FE69-361A-8943-F481-EC2324034B90}"/>
              </a:ext>
            </a:extLst>
          </p:cNvPr>
          <p:cNvSpPr>
            <a:spLocks noGrp="1"/>
          </p:cNvSpPr>
          <p:nvPr>
            <p:ph type="title"/>
          </p:nvPr>
        </p:nvSpPr>
        <p:spPr/>
        <p:txBody>
          <a:bodyPr>
            <a:normAutofit/>
          </a:bodyPr>
          <a:lstStyle/>
          <a:p>
            <a:r>
              <a:rPr lang="en-US" sz="5400" b="1" dirty="0">
                <a:solidFill>
                  <a:schemeClr val="tx1"/>
                </a:solidFill>
                <a:latin typeface="Times New Roman" panose="02020603050405020304" pitchFamily="18" charset="0"/>
                <a:cs typeface="Times New Roman" panose="02020603050405020304" pitchFamily="18" charset="0"/>
              </a:rPr>
              <a:t>COMING IN 2025</a:t>
            </a:r>
          </a:p>
        </p:txBody>
      </p:sp>
      <p:pic>
        <p:nvPicPr>
          <p:cNvPr id="6" name="Content Placeholder 5" descr="A blue sign with white text&#10;&#10;Description automatically generated">
            <a:extLst>
              <a:ext uri="{FF2B5EF4-FFF2-40B4-BE49-F238E27FC236}">
                <a16:creationId xmlns:a16="http://schemas.microsoft.com/office/drawing/2014/main" id="{A0D0450D-E252-BBBD-F92B-2C583072DE46}"/>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889044" y="675827"/>
            <a:ext cx="6311164" cy="2926080"/>
          </a:xfrm>
        </p:spPr>
      </p:pic>
      <p:sp>
        <p:nvSpPr>
          <p:cNvPr id="4" name="Text Placeholder 3">
            <a:extLst>
              <a:ext uri="{FF2B5EF4-FFF2-40B4-BE49-F238E27FC236}">
                <a16:creationId xmlns:a16="http://schemas.microsoft.com/office/drawing/2014/main" id="{FFA371A9-D1DA-BF84-516A-9B6CA260DDE2}"/>
              </a:ext>
            </a:extLst>
          </p:cNvPr>
          <p:cNvSpPr>
            <a:spLocks noGrp="1"/>
          </p:cNvSpPr>
          <p:nvPr>
            <p:ph type="body" sz="half" idx="2"/>
          </p:nvPr>
        </p:nvSpPr>
        <p:spPr/>
        <p:txBody>
          <a:bodyPr>
            <a:normAutofit/>
          </a:bodyPr>
          <a:lstStyle/>
          <a:p>
            <a:endParaRPr lang="en-US" sz="4400" b="1" dirty="0">
              <a:solidFill>
                <a:schemeClr val="tx1"/>
              </a:solidFill>
              <a:latin typeface="Times New Roman" panose="02020603050405020304" pitchFamily="18" charset="0"/>
              <a:cs typeface="Times New Roman" panose="02020603050405020304" pitchFamily="18" charset="0"/>
            </a:endParaRPr>
          </a:p>
          <a:p>
            <a:r>
              <a:rPr lang="en-US" sz="4400" b="1" dirty="0">
                <a:solidFill>
                  <a:schemeClr val="tx1"/>
                </a:solidFill>
                <a:latin typeface="Times New Roman" panose="02020603050405020304" pitchFamily="18" charset="0"/>
                <a:cs typeface="Times New Roman" panose="02020603050405020304" pitchFamily="18" charset="0"/>
              </a:rPr>
              <a:t>FETAL DEATH MODULE</a:t>
            </a:r>
          </a:p>
        </p:txBody>
      </p:sp>
      <p:sp>
        <p:nvSpPr>
          <p:cNvPr id="7" name="TextBox 6">
            <a:extLst>
              <a:ext uri="{FF2B5EF4-FFF2-40B4-BE49-F238E27FC236}">
                <a16:creationId xmlns:a16="http://schemas.microsoft.com/office/drawing/2014/main" id="{FC3C1CFD-D66F-13B2-C678-FFEB95E8DD99}"/>
              </a:ext>
            </a:extLst>
          </p:cNvPr>
          <p:cNvSpPr txBox="1"/>
          <p:nvPr/>
        </p:nvSpPr>
        <p:spPr>
          <a:xfrm>
            <a:off x="5555974" y="3429000"/>
            <a:ext cx="5148469" cy="1384995"/>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A new fetal death module will be coming in 2025.  Currently, Fetal Deaths are a paper-based system. </a:t>
            </a:r>
          </a:p>
        </p:txBody>
      </p:sp>
    </p:spTree>
    <p:extLst>
      <p:ext uri="{BB962C8B-B14F-4D97-AF65-F5344CB8AC3E}">
        <p14:creationId xmlns:p14="http://schemas.microsoft.com/office/powerpoint/2010/main" val="40404152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C611E-2990-26A7-08ED-CA20C93784B7}"/>
              </a:ext>
            </a:extLst>
          </p:cNvPr>
          <p:cNvSpPr>
            <a:spLocks noGrp="1"/>
          </p:cNvSpPr>
          <p:nvPr>
            <p:ph type="title"/>
          </p:nvPr>
        </p:nvSpPr>
        <p:spPr>
          <a:xfrm>
            <a:off x="6483096" y="85725"/>
            <a:ext cx="5021516" cy="619125"/>
          </a:xfrm>
        </p:spPr>
        <p:txBody>
          <a:bodyPr>
            <a:normAutofit/>
          </a:bodyPr>
          <a:lstStyle/>
          <a:p>
            <a:pPr algn="ctr"/>
            <a:r>
              <a:rPr lang="en-US" sz="3000" b="1" dirty="0">
                <a:latin typeface="Times New Roman" panose="02020603050405020304" pitchFamily="18" charset="0"/>
                <a:cs typeface="Times New Roman" panose="02020603050405020304" pitchFamily="18" charset="0"/>
              </a:rPr>
              <a:t>RESOURCES</a:t>
            </a:r>
          </a:p>
        </p:txBody>
      </p:sp>
      <p:sp>
        <p:nvSpPr>
          <p:cNvPr id="38" name="Content Placeholder 2">
            <a:extLst>
              <a:ext uri="{FF2B5EF4-FFF2-40B4-BE49-F238E27FC236}">
                <a16:creationId xmlns:a16="http://schemas.microsoft.com/office/drawing/2014/main" id="{C0C453C7-38CC-E5DE-0D20-8D42F3AF8343}"/>
              </a:ext>
            </a:extLst>
          </p:cNvPr>
          <p:cNvSpPr>
            <a:spLocks noGrp="1"/>
          </p:cNvSpPr>
          <p:nvPr>
            <p:ph idx="1"/>
          </p:nvPr>
        </p:nvSpPr>
        <p:spPr>
          <a:xfrm>
            <a:off x="6438191" y="847725"/>
            <a:ext cx="5066419" cy="5474797"/>
          </a:xfrm>
        </p:spPr>
        <p:txBody>
          <a:bodyPr>
            <a:noAutofit/>
          </a:bodyPr>
          <a:lstStyle/>
          <a:p>
            <a:pPr marL="0" indent="0">
              <a:lnSpc>
                <a:spcPct val="90000"/>
              </a:lnSpc>
              <a:buNone/>
            </a:pPr>
            <a:r>
              <a:rPr lang="en-US" sz="1600" b="1" dirty="0">
                <a:latin typeface="Times New Roman" panose="02020603050405020304" pitchFamily="18" charset="0"/>
                <a:cs typeface="Times New Roman" panose="02020603050405020304" pitchFamily="18" charset="0"/>
              </a:rPr>
              <a:t>Staff listing </a:t>
            </a:r>
            <a:r>
              <a:rPr lang="en-US" sz="1600" dirty="0">
                <a:latin typeface="Times New Roman" panose="02020603050405020304" pitchFamily="18" charset="0"/>
                <a:cs typeface="Times New Roman" panose="02020603050405020304" pitchFamily="18" charset="0"/>
                <a:hlinkClick r:id="rId2"/>
              </a:rPr>
              <a:t>https://www.maine.gov/dhhs/mecdc/public-health-systems/data-research/vital-records/edrs/medical-certifiers.html</a:t>
            </a:r>
            <a:r>
              <a:rPr lang="en-US" sz="1600" dirty="0">
                <a:latin typeface="Times New Roman" panose="02020603050405020304" pitchFamily="18" charset="0"/>
                <a:cs typeface="Times New Roman" panose="02020603050405020304" pitchFamily="18" charset="0"/>
              </a:rPr>
              <a:t> </a:t>
            </a:r>
          </a:p>
          <a:p>
            <a:pPr marL="0" indent="0">
              <a:lnSpc>
                <a:spcPct val="90000"/>
              </a:lnSpc>
              <a:buNone/>
            </a:pPr>
            <a:br>
              <a:rPr lang="en-US" sz="1600" dirty="0">
                <a:latin typeface="Times New Roman" panose="02020603050405020304" pitchFamily="18" charset="0"/>
                <a:cs typeface="Times New Roman" panose="02020603050405020304" pitchFamily="18" charset="0"/>
              </a:rPr>
            </a:br>
            <a:r>
              <a:rPr lang="en-US" sz="1600" b="1" dirty="0">
                <a:latin typeface="Times New Roman" panose="02020603050405020304" pitchFamily="18" charset="0"/>
                <a:cs typeface="Times New Roman" panose="02020603050405020304" pitchFamily="18" charset="0"/>
              </a:rPr>
              <a:t>Vital Records Public Forms </a:t>
            </a:r>
            <a:r>
              <a:rPr lang="en-US" sz="1600" dirty="0">
                <a:latin typeface="Times New Roman" panose="02020603050405020304" pitchFamily="18" charset="0"/>
                <a:cs typeface="Times New Roman" panose="02020603050405020304" pitchFamily="18" charset="0"/>
                <a:hlinkClick r:id="rId3"/>
              </a:rPr>
              <a:t>https://www.maine.gov/dhhs/mecdc/public-health-systems/data-research/vital-records/forms/index.shtml</a:t>
            </a:r>
            <a:endParaRPr lang="en-US" sz="1600" dirty="0">
              <a:latin typeface="Times New Roman" panose="02020603050405020304" pitchFamily="18" charset="0"/>
              <a:cs typeface="Times New Roman" panose="02020603050405020304" pitchFamily="18" charset="0"/>
            </a:endParaRPr>
          </a:p>
          <a:p>
            <a:pPr marL="0" indent="0">
              <a:lnSpc>
                <a:spcPct val="90000"/>
              </a:lnSpc>
              <a:buNone/>
            </a:pPr>
            <a:r>
              <a:rPr lang="en-US" sz="1600" dirty="0">
                <a:latin typeface="Times New Roman" panose="02020603050405020304" pitchFamily="18" charset="0"/>
                <a:cs typeface="Times New Roman" panose="02020603050405020304" pitchFamily="18" charset="0"/>
              </a:rPr>
              <a:t> </a:t>
            </a:r>
            <a:br>
              <a:rPr lang="en-US" sz="1600" dirty="0">
                <a:latin typeface="Times New Roman" panose="02020603050405020304" pitchFamily="18" charset="0"/>
                <a:cs typeface="Times New Roman" panose="02020603050405020304" pitchFamily="18" charset="0"/>
              </a:rPr>
            </a:br>
            <a:r>
              <a:rPr lang="en-US" sz="1600" b="1" dirty="0">
                <a:latin typeface="Times New Roman" panose="02020603050405020304" pitchFamily="18" charset="0"/>
                <a:cs typeface="Times New Roman" panose="02020603050405020304" pitchFamily="18" charset="0"/>
              </a:rPr>
              <a:t>Access to DAVE </a:t>
            </a:r>
            <a:r>
              <a:rPr lang="en-US" sz="1600" dirty="0">
                <a:latin typeface="Times New Roman" panose="02020603050405020304" pitchFamily="18" charset="0"/>
                <a:cs typeface="Times New Roman" panose="02020603050405020304" pitchFamily="18" charset="0"/>
                <a:hlinkClick r:id="rId2"/>
              </a:rPr>
              <a:t>https://www.maine.gov/dhhs/mecdc/public-health-systems/data-research/vital-records/edrs/medical-certifiers.html</a:t>
            </a:r>
            <a:r>
              <a:rPr lang="en-US" sz="1600" dirty="0">
                <a:latin typeface="Times New Roman" panose="02020603050405020304" pitchFamily="18" charset="0"/>
                <a:cs typeface="Times New Roman" panose="02020603050405020304" pitchFamily="18" charset="0"/>
              </a:rPr>
              <a:t> </a:t>
            </a:r>
          </a:p>
          <a:p>
            <a:pPr marL="0" indent="0">
              <a:lnSpc>
                <a:spcPct val="90000"/>
              </a:lnSpc>
              <a:buNone/>
            </a:pPr>
            <a:br>
              <a:rPr lang="en-US" sz="1600" dirty="0">
                <a:latin typeface="Times New Roman" panose="02020603050405020304" pitchFamily="18" charset="0"/>
                <a:cs typeface="Times New Roman" panose="02020603050405020304" pitchFamily="18" charset="0"/>
              </a:rPr>
            </a:br>
            <a:r>
              <a:rPr lang="en-US" sz="1600" b="1" dirty="0">
                <a:latin typeface="Times New Roman" panose="02020603050405020304" pitchFamily="18" charset="0"/>
                <a:cs typeface="Times New Roman" panose="02020603050405020304" pitchFamily="18" charset="0"/>
              </a:rPr>
              <a:t>Website for Municipal Clerks </a:t>
            </a:r>
            <a:r>
              <a:rPr lang="en-US" sz="1600" dirty="0">
                <a:latin typeface="Times New Roman" panose="02020603050405020304" pitchFamily="18" charset="0"/>
                <a:cs typeface="Times New Roman" panose="02020603050405020304" pitchFamily="18" charset="0"/>
                <a:hlinkClick r:id="rId2"/>
              </a:rPr>
              <a:t>https://www.maine.gov/dhhs/mecdc/public-health-systems/data-research/vital-records/edrs/medical-certifiers.html</a:t>
            </a:r>
            <a:r>
              <a:rPr lang="en-US" sz="1600" dirty="0">
                <a:latin typeface="Times New Roman" panose="02020603050405020304" pitchFamily="18" charset="0"/>
                <a:cs typeface="Times New Roman" panose="02020603050405020304" pitchFamily="18" charset="0"/>
              </a:rPr>
              <a:t> </a:t>
            </a:r>
          </a:p>
          <a:p>
            <a:pPr marL="0" indent="0">
              <a:lnSpc>
                <a:spcPct val="90000"/>
              </a:lnSpc>
              <a:buNone/>
            </a:pPr>
            <a:br>
              <a:rPr lang="en-US" sz="1600" dirty="0">
                <a:latin typeface="Times New Roman" panose="02020603050405020304" pitchFamily="18" charset="0"/>
                <a:cs typeface="Times New Roman" panose="02020603050405020304" pitchFamily="18" charset="0"/>
              </a:rPr>
            </a:br>
            <a:r>
              <a:rPr lang="en-US" sz="1600" b="1" dirty="0">
                <a:latin typeface="Times New Roman" panose="02020603050405020304" pitchFamily="18" charset="0"/>
                <a:cs typeface="Times New Roman" panose="02020603050405020304" pitchFamily="18" charset="0"/>
              </a:rPr>
              <a:t>Online Indexes </a:t>
            </a:r>
            <a:r>
              <a:rPr lang="en-US" sz="1600" dirty="0">
                <a:latin typeface="Times New Roman" panose="02020603050405020304" pitchFamily="18" charset="0"/>
                <a:cs typeface="Times New Roman" panose="02020603050405020304" pitchFamily="18" charset="0"/>
                <a:hlinkClick r:id="rId4"/>
              </a:rPr>
              <a:t>https://docuware.maine.gov/DocuWare/Platform/WebClient/</a:t>
            </a:r>
            <a:r>
              <a:rPr lang="en-US" sz="1600" dirty="0">
                <a:latin typeface="Times New Roman" panose="02020603050405020304" pitchFamily="18" charset="0"/>
                <a:cs typeface="Times New Roman" panose="02020603050405020304" pitchFamily="18" charset="0"/>
              </a:rPr>
              <a:t> </a:t>
            </a:r>
            <a:br>
              <a:rPr lang="en-US" sz="1600" dirty="0">
                <a:latin typeface="Times New Roman" panose="02020603050405020304" pitchFamily="18" charset="0"/>
                <a:cs typeface="Times New Roman" panose="02020603050405020304" pitchFamily="18" charset="0"/>
              </a:rPr>
            </a:br>
            <a:endParaRPr lang="en-US" sz="16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8971A570-95CC-7816-6C89-B48C66A14EF2}"/>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33594" r="23836"/>
          <a:stretch/>
        </p:blipFill>
        <p:spPr>
          <a:xfrm>
            <a:off x="-1555" y="1731"/>
            <a:ext cx="4671091" cy="6858000"/>
          </a:xfrm>
          <a:prstGeom prst="rect">
            <a:avLst/>
          </a:prstGeom>
        </p:spPr>
      </p:pic>
    </p:spTree>
    <p:extLst>
      <p:ext uri="{BB962C8B-B14F-4D97-AF65-F5344CB8AC3E}">
        <p14:creationId xmlns:p14="http://schemas.microsoft.com/office/powerpoint/2010/main" val="15436526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25A90-3C98-71AB-5744-C6E42B73138D}"/>
              </a:ext>
            </a:extLst>
          </p:cNvPr>
          <p:cNvSpPr>
            <a:spLocks noGrp="1"/>
          </p:cNvSpPr>
          <p:nvPr>
            <p:ph type="title"/>
          </p:nvPr>
        </p:nvSpPr>
        <p:spPr/>
        <p:txBody>
          <a:bodyPr>
            <a:normAutofit/>
          </a:bodyPr>
          <a:lstStyle/>
          <a:p>
            <a:pPr algn="ctr"/>
            <a:r>
              <a:rPr lang="en-US" sz="3200" b="1" dirty="0">
                <a:latin typeface="Times New Roman" panose="02020603050405020304" pitchFamily="18" charset="0"/>
                <a:cs typeface="Times New Roman" panose="02020603050405020304" pitchFamily="18" charset="0"/>
              </a:rPr>
              <a:t>IT’S IMPORTANT TO STAY INFORMED!</a:t>
            </a:r>
          </a:p>
        </p:txBody>
      </p:sp>
      <p:sp>
        <p:nvSpPr>
          <p:cNvPr id="3" name="Content Placeholder 2">
            <a:extLst>
              <a:ext uri="{FF2B5EF4-FFF2-40B4-BE49-F238E27FC236}">
                <a16:creationId xmlns:a16="http://schemas.microsoft.com/office/drawing/2014/main" id="{1C2418AC-8638-8E3E-C111-B7FE1A6684DA}"/>
              </a:ext>
            </a:extLst>
          </p:cNvPr>
          <p:cNvSpPr>
            <a:spLocks noGrp="1"/>
          </p:cNvSpPr>
          <p:nvPr>
            <p:ph idx="1"/>
          </p:nvPr>
        </p:nvSpPr>
        <p:spPr>
          <a:xfrm>
            <a:off x="4800600" y="731520"/>
            <a:ext cx="6492240" cy="5802630"/>
          </a:xfrm>
        </p:spPr>
        <p:txBody>
          <a:bodyPr>
            <a:noAutofit/>
          </a:bodyPr>
          <a:lstStyle/>
          <a:p>
            <a:pPr marL="0" indent="0" algn="just">
              <a:buNone/>
            </a:pPr>
            <a:r>
              <a:rPr lang="en-US" sz="1800" b="1" dirty="0">
                <a:latin typeface="Times New Roman" panose="02020603050405020304" pitchFamily="18" charset="0"/>
                <a:cs typeface="Times New Roman" panose="02020603050405020304" pitchFamily="18" charset="0"/>
              </a:rPr>
              <a:t>It is the responsibility of each city or town to make sure that:</a:t>
            </a:r>
          </a:p>
          <a:p>
            <a:pPr algn="just">
              <a:buFont typeface="Wingdings" panose="05000000000000000000" pitchFamily="2" charset="2"/>
              <a:buChar char="§"/>
            </a:pPr>
            <a:r>
              <a:rPr lang="en-US" sz="1800" dirty="0">
                <a:latin typeface="Times New Roman" panose="02020603050405020304" pitchFamily="18" charset="0"/>
                <a:cs typeface="Times New Roman" panose="02020603050405020304" pitchFamily="18" charset="0"/>
              </a:rPr>
              <a:t>City/towns have the most updated versions of the vital records staff listing and any vital records forms.  </a:t>
            </a:r>
          </a:p>
          <a:p>
            <a:pPr algn="just">
              <a:buFont typeface="Wingdings" panose="05000000000000000000" pitchFamily="2" charset="2"/>
              <a:buChar char="§"/>
            </a:pPr>
            <a:r>
              <a:rPr lang="en-US" sz="1800" dirty="0">
                <a:latin typeface="Times New Roman" panose="02020603050405020304" pitchFamily="18" charset="0"/>
                <a:cs typeface="Times New Roman" panose="02020603050405020304" pitchFamily="18" charset="0"/>
              </a:rPr>
              <a:t>City/towns only issue vital records that occurred in your city/town.  Place of event and residence.  Do not file records that occurred out of the State of Maine.</a:t>
            </a:r>
          </a:p>
          <a:p>
            <a:pPr algn="just">
              <a:buFont typeface="Wingdings" panose="05000000000000000000" pitchFamily="2" charset="2"/>
              <a:buChar char="§"/>
            </a:pPr>
            <a:r>
              <a:rPr lang="en-US" sz="1800" dirty="0">
                <a:latin typeface="Times New Roman" panose="02020603050405020304" pitchFamily="18" charset="0"/>
                <a:cs typeface="Times New Roman" panose="02020603050405020304" pitchFamily="18" charset="0"/>
              </a:rPr>
              <a:t>All clerks, deputies, and assistant clerks use their own usernames and passwords to access the DAVE system. </a:t>
            </a:r>
          </a:p>
          <a:p>
            <a:pPr algn="just">
              <a:buFont typeface="Wingdings" panose="05000000000000000000" pitchFamily="2" charset="2"/>
              <a:buChar char="§"/>
            </a:pPr>
            <a:r>
              <a:rPr lang="en-US" sz="1800" dirty="0">
                <a:latin typeface="Times New Roman" panose="02020603050405020304" pitchFamily="18" charset="0"/>
                <a:cs typeface="Times New Roman" panose="02020603050405020304" pitchFamily="18" charset="0"/>
              </a:rPr>
              <a:t>Notify DRVS when a staff member is no longer working for your city or town or if you have updated your e-mail or mailing address.  </a:t>
            </a:r>
          </a:p>
          <a:p>
            <a:pPr algn="just">
              <a:buFont typeface="Wingdings" panose="05000000000000000000" pitchFamily="2" charset="2"/>
              <a:buChar char="§"/>
            </a:pPr>
            <a:r>
              <a:rPr lang="en-US" sz="1800" dirty="0">
                <a:latin typeface="Times New Roman" panose="02020603050405020304" pitchFamily="18" charset="0"/>
                <a:cs typeface="Times New Roman" panose="02020603050405020304" pitchFamily="18" charset="0"/>
              </a:rPr>
              <a:t>Keep vital records or copies of vital records away from public viewing.  </a:t>
            </a:r>
          </a:p>
          <a:p>
            <a:pPr algn="just">
              <a:buFont typeface="Wingdings" panose="05000000000000000000" pitchFamily="2" charset="2"/>
              <a:buChar char="§"/>
            </a:pPr>
            <a:r>
              <a:rPr lang="en-US" sz="1800" dirty="0">
                <a:latin typeface="Times New Roman" panose="02020603050405020304" pitchFamily="18" charset="0"/>
                <a:cs typeface="Times New Roman" panose="02020603050405020304" pitchFamily="18" charset="0"/>
              </a:rPr>
              <a:t>Keep your safety paper locked and secured when leaving each day.  </a:t>
            </a:r>
          </a:p>
          <a:p>
            <a:pPr algn="just">
              <a:buFont typeface="Wingdings" panose="05000000000000000000" pitchFamily="2" charset="2"/>
              <a:buChar char="§"/>
            </a:pPr>
            <a:r>
              <a:rPr lang="en-US" sz="1800" dirty="0">
                <a:latin typeface="Times New Roman" panose="02020603050405020304" pitchFamily="18" charset="0"/>
                <a:cs typeface="Times New Roman" panose="02020603050405020304" pitchFamily="18" charset="0"/>
              </a:rPr>
              <a:t>Only allow access to your vault or place you store vital records to those who are authorized to issue them.  </a:t>
            </a:r>
          </a:p>
          <a:p>
            <a:pPr algn="just">
              <a:buFont typeface="Wingdings" panose="05000000000000000000" pitchFamily="2" charset="2"/>
              <a:buChar char="§"/>
            </a:pPr>
            <a:r>
              <a:rPr lang="en-US" sz="1800" dirty="0">
                <a:latin typeface="Times New Roman" panose="02020603050405020304" pitchFamily="18" charset="0"/>
                <a:cs typeface="Times New Roman" panose="02020603050405020304" pitchFamily="18" charset="0"/>
              </a:rPr>
              <a:t>Read the portions of the municipal clerk's manual, training materials,  and monthly newsletters that are provided on DRVS website. </a:t>
            </a:r>
          </a:p>
        </p:txBody>
      </p:sp>
      <p:pic>
        <p:nvPicPr>
          <p:cNvPr id="6" name="Picture 5" descr="A book with a leaf on it&#10;&#10;Description automatically generated">
            <a:extLst>
              <a:ext uri="{FF2B5EF4-FFF2-40B4-BE49-F238E27FC236}">
                <a16:creationId xmlns:a16="http://schemas.microsoft.com/office/drawing/2014/main" id="{74877B9D-55DB-E418-FB3A-6EA54995D42A}"/>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57809" y="3013004"/>
            <a:ext cx="3389243" cy="2821265"/>
          </a:xfrm>
          <a:prstGeom prst="rect">
            <a:avLst/>
          </a:prstGeom>
        </p:spPr>
      </p:pic>
      <p:sp>
        <p:nvSpPr>
          <p:cNvPr id="4" name="TextBox 3">
            <a:extLst>
              <a:ext uri="{FF2B5EF4-FFF2-40B4-BE49-F238E27FC236}">
                <a16:creationId xmlns:a16="http://schemas.microsoft.com/office/drawing/2014/main" id="{C85BA073-D0D5-73B5-4395-3D925A58089A}"/>
              </a:ext>
            </a:extLst>
          </p:cNvPr>
          <p:cNvSpPr txBox="1"/>
          <p:nvPr/>
        </p:nvSpPr>
        <p:spPr>
          <a:xfrm>
            <a:off x="5591175" y="269855"/>
            <a:ext cx="5048250" cy="461665"/>
          </a:xfrm>
          <a:prstGeom prst="rect">
            <a:avLst/>
          </a:prstGeom>
          <a:noFill/>
        </p:spPr>
        <p:txBody>
          <a:bodyPr wrap="square" rtlCol="0">
            <a:spAutoFit/>
          </a:bodyPr>
          <a:lstStyle/>
          <a:p>
            <a:pPr algn="ctr"/>
            <a:r>
              <a:rPr lang="en-US" sz="2400" b="1" dirty="0">
                <a:latin typeface="Times New Roman" panose="02020603050405020304" pitchFamily="18" charset="0"/>
                <a:cs typeface="Times New Roman" panose="02020603050405020304" pitchFamily="18" charset="0"/>
              </a:rPr>
              <a:t>REMINDERS</a:t>
            </a:r>
          </a:p>
        </p:txBody>
      </p:sp>
    </p:spTree>
    <p:extLst>
      <p:ext uri="{BB962C8B-B14F-4D97-AF65-F5344CB8AC3E}">
        <p14:creationId xmlns:p14="http://schemas.microsoft.com/office/powerpoint/2010/main" val="11375491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28FDB-2591-C608-4E1C-E9EA703D905C}"/>
              </a:ext>
            </a:extLst>
          </p:cNvPr>
          <p:cNvSpPr>
            <a:spLocks noGrp="1"/>
          </p:cNvSpPr>
          <p:nvPr>
            <p:ph type="title"/>
          </p:nvPr>
        </p:nvSpPr>
        <p:spPr>
          <a:xfrm>
            <a:off x="1097280" y="286603"/>
            <a:ext cx="10058400" cy="1450757"/>
          </a:xfrm>
        </p:spPr>
        <p:txBody>
          <a:bodyPr>
            <a:normAutofit/>
          </a:bodyPr>
          <a:lstStyle/>
          <a:p>
            <a:pPr algn="ctr"/>
            <a:r>
              <a:rPr lang="en-US" sz="3000" b="1" dirty="0">
                <a:latin typeface="Times New Roman" panose="02020603050405020304" pitchFamily="18" charset="0"/>
                <a:cs typeface="Times New Roman" panose="02020603050405020304" pitchFamily="18" charset="0"/>
              </a:rPr>
              <a:t>FAXING VITAL RECORDS</a:t>
            </a:r>
            <a:br>
              <a:rPr lang="en-US" b="1" dirty="0">
                <a:latin typeface="Times New Roman" panose="02020603050405020304" pitchFamily="18" charset="0"/>
                <a:cs typeface="Times New Roman" panose="02020603050405020304" pitchFamily="18" charset="0"/>
              </a:rPr>
            </a:br>
            <a:endParaRPr lang="en-US" b="1" dirty="0">
              <a:latin typeface="Times New Roman" panose="02020603050405020304" pitchFamily="18" charset="0"/>
              <a:cs typeface="Times New Roman" panose="02020603050405020304" pitchFamily="18" charset="0"/>
            </a:endParaRPr>
          </a:p>
        </p:txBody>
      </p:sp>
      <p:sp>
        <p:nvSpPr>
          <p:cNvPr id="24" name="Content Placeholder 2">
            <a:extLst>
              <a:ext uri="{FF2B5EF4-FFF2-40B4-BE49-F238E27FC236}">
                <a16:creationId xmlns:a16="http://schemas.microsoft.com/office/drawing/2014/main" id="{1C000F7C-ABCC-4BEF-A176-F714BDB395CC}"/>
              </a:ext>
            </a:extLst>
          </p:cNvPr>
          <p:cNvSpPr>
            <a:spLocks noGrp="1"/>
          </p:cNvSpPr>
          <p:nvPr>
            <p:ph idx="1"/>
          </p:nvPr>
        </p:nvSpPr>
        <p:spPr>
          <a:xfrm>
            <a:off x="1097279" y="1845734"/>
            <a:ext cx="6454987" cy="4023360"/>
          </a:xfrm>
        </p:spPr>
        <p:txBody>
          <a:bodyPr>
            <a:normAutofit/>
          </a:bodyPr>
          <a:lstStyle/>
          <a:p>
            <a:pPr marL="0" indent="0" algn="just" hangingPunct="0">
              <a:spcBef>
                <a:spcPts val="0"/>
              </a:spcBef>
              <a:buNone/>
            </a:pPr>
            <a:r>
              <a:rPr lang="en-US" sz="1600" dirty="0">
                <a:effectLst>
                  <a:outerShdw blurRad="50800" dist="38100" algn="tr" rotWithShape="0">
                    <a:prstClr val="black">
                      <a:alpha val="40000"/>
                    </a:prstClr>
                  </a:outerShdw>
                </a:effectLst>
                <a:latin typeface="Times New Roman" panose="02020603050405020304" pitchFamily="18" charset="0"/>
                <a:ea typeface="Times New Roman" panose="02020603050405020304" pitchFamily="18" charset="0"/>
                <a:cs typeface="Times New Roman" panose="02020603050405020304" pitchFamily="18" charset="0"/>
              </a:rPr>
              <a:t>Faxes are secure provided that the Department or </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municipal clerk has verified the agency, business, or institution to which they are faxing the information</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   One of the reasons for fax security as opposed to the security of other Internet or mobile-based communications is that fax machines communicate via phone lines, not the Internet.  Phone lines are more difficult to compromise than public internet and Wi-Fi connections, although, the fax may be intercepted, and the record may not go where intended.  </a:t>
            </a:r>
          </a:p>
          <a:p>
            <a:pPr marL="0" indent="0" hangingPunct="0">
              <a:spcBef>
                <a:spcPts val="0"/>
              </a:spcBef>
              <a:buNone/>
            </a:pPr>
            <a:endParaRPr lang="en-US" sz="1600" dirty="0">
              <a:latin typeface="Times New Roman" panose="02020603050405020304" pitchFamily="18" charset="0"/>
              <a:ea typeface="Times New Roman" panose="02020603050405020304" pitchFamily="18" charset="0"/>
              <a:cs typeface="Times New Roman" panose="02020603050405020304" pitchFamily="18" charset="0"/>
            </a:endParaRPr>
          </a:p>
          <a:p>
            <a:pPr marL="0" indent="0" algn="just">
              <a:buNone/>
            </a:pPr>
            <a:r>
              <a:rPr lang="en-US" sz="1600" dirty="0">
                <a:latin typeface="Times New Roman" panose="02020603050405020304" pitchFamily="18" charset="0"/>
                <a:ea typeface="Times New Roman" panose="02020603050405020304" pitchFamily="18" charset="0"/>
                <a:cs typeface="Times New Roman" panose="02020603050405020304" pitchFamily="18" charset="0"/>
              </a:rPr>
              <a:t>The Department does not normally permit or allow any records</a:t>
            </a:r>
            <a:r>
              <a:rPr lang="en-US" sz="1600" u="sng" dirty="0">
                <a:latin typeface="Times New Roman" panose="02020603050405020304" pitchFamily="18" charset="0"/>
                <a:ea typeface="Times New Roman" panose="02020603050405020304" pitchFamily="18" charset="0"/>
                <a:cs typeface="Times New Roman" panose="02020603050405020304" pitchFamily="18" charset="0"/>
              </a:rPr>
              <a:t>,</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 whether certified or non-certified, to be faxed to any individual, business, or institution, but there may be occasions on a case-by-case basis when a customer needs a record faxed to the airport or cruise line for travel,   a new job, or housing.  </a:t>
            </a:r>
            <a:r>
              <a:rPr lang="en-US" sz="1600" u="sng" dirty="0">
                <a:latin typeface="Times New Roman" panose="02020603050405020304" pitchFamily="18" charset="0"/>
                <a:ea typeface="Times New Roman" panose="02020603050405020304" pitchFamily="18" charset="0"/>
                <a:cs typeface="Times New Roman" panose="02020603050405020304" pitchFamily="18" charset="0"/>
              </a:rPr>
              <a:t>Municipal clerks may use their discretion for these types of cases.</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   Prior to faxing any information, please be sure that an application, identification, proof of lineage, or a direct and legitimate interest (if applicable) has been provided and payment has been arranged</a:t>
            </a:r>
            <a:endParaRPr lang="en-US" sz="1600" dirty="0">
              <a:latin typeface="Times New Roman" panose="02020603050405020304" pitchFamily="18" charset="0"/>
              <a:cs typeface="Times New Roman" panose="02020603050405020304" pitchFamily="18" charset="0"/>
            </a:endParaRPr>
          </a:p>
        </p:txBody>
      </p:sp>
      <p:pic>
        <p:nvPicPr>
          <p:cNvPr id="5" name="Picture 4" descr="A picture containing text, remote, electronics&#10;&#10;Description automatically generated">
            <a:extLst>
              <a:ext uri="{FF2B5EF4-FFF2-40B4-BE49-F238E27FC236}">
                <a16:creationId xmlns:a16="http://schemas.microsoft.com/office/drawing/2014/main" id="{C8BA802D-F3ED-FE3F-1EFD-4E57D28D43A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9392" r="20544" b="1"/>
          <a:stretch/>
        </p:blipFill>
        <p:spPr>
          <a:xfrm>
            <a:off x="8020570" y="1916318"/>
            <a:ext cx="3135109" cy="3471012"/>
          </a:xfrm>
          <a:prstGeom prst="rect">
            <a:avLst/>
          </a:prstGeom>
        </p:spPr>
      </p:pic>
    </p:spTree>
    <p:extLst>
      <p:ext uri="{BB962C8B-B14F-4D97-AF65-F5344CB8AC3E}">
        <p14:creationId xmlns:p14="http://schemas.microsoft.com/office/powerpoint/2010/main" val="917333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8" name="Rectangle 27">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7229D6-14C8-BBD3-FA5A-83031807C109}"/>
              </a:ext>
            </a:extLst>
          </p:cNvPr>
          <p:cNvSpPr>
            <a:spLocks noGrp="1"/>
          </p:cNvSpPr>
          <p:nvPr>
            <p:ph type="title"/>
          </p:nvPr>
        </p:nvSpPr>
        <p:spPr>
          <a:xfrm>
            <a:off x="7075883" y="634946"/>
            <a:ext cx="4473859" cy="1450757"/>
          </a:xfrm>
        </p:spPr>
        <p:txBody>
          <a:bodyPr>
            <a:normAutofit/>
          </a:bodyPr>
          <a:lstStyle/>
          <a:p>
            <a:pPr algn="ctr"/>
            <a:r>
              <a:rPr lang="en-US" sz="3000" b="1" dirty="0">
                <a:latin typeface="Times New Roman" panose="02020603050405020304" pitchFamily="18" charset="0"/>
                <a:cs typeface="Times New Roman" panose="02020603050405020304" pitchFamily="18" charset="0"/>
              </a:rPr>
              <a:t>VERIFICATION PROCEDURE</a:t>
            </a:r>
            <a:br>
              <a:rPr lang="en-US" sz="3400" b="1" dirty="0"/>
            </a:br>
            <a:endParaRPr lang="en-US" sz="3400" b="1" dirty="0">
              <a:latin typeface="Times New Roman" panose="02020603050405020304" pitchFamily="18" charset="0"/>
              <a:cs typeface="Times New Roman" panose="02020603050405020304" pitchFamily="18" charset="0"/>
            </a:endParaRPr>
          </a:p>
        </p:txBody>
      </p:sp>
      <p:pic>
        <p:nvPicPr>
          <p:cNvPr id="7" name="Picture 6" descr="A table with pumpkins and a box of nuts&#10;&#10;Description automatically generated">
            <a:extLst>
              <a:ext uri="{FF2B5EF4-FFF2-40B4-BE49-F238E27FC236}">
                <a16:creationId xmlns:a16="http://schemas.microsoft.com/office/drawing/2014/main" id="{ABB63E4B-0F83-FA07-F32A-6EFEAD65AD5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3014" r="19238" b="-2"/>
          <a:stretch/>
        </p:blipFill>
        <p:spPr>
          <a:xfrm>
            <a:off x="20" y="-12128"/>
            <a:ext cx="4654276" cy="6870127"/>
          </a:xfrm>
          <a:prstGeom prst="rect">
            <a:avLst/>
          </a:prstGeom>
        </p:spPr>
      </p:pic>
      <p:cxnSp>
        <p:nvCxnSpPr>
          <p:cNvPr id="30" name="Straight Connector 29">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4CE4573-BD21-AFD5-E149-1EE46049A3B0}"/>
              </a:ext>
            </a:extLst>
          </p:cNvPr>
          <p:cNvSpPr>
            <a:spLocks noGrp="1"/>
          </p:cNvSpPr>
          <p:nvPr>
            <p:ph idx="1"/>
          </p:nvPr>
        </p:nvSpPr>
        <p:spPr>
          <a:xfrm>
            <a:off x="5181601" y="2085703"/>
            <a:ext cx="6368142" cy="4600847"/>
          </a:xfrm>
        </p:spPr>
        <p:txBody>
          <a:bodyPr>
            <a:noAutofit/>
          </a:bodyPr>
          <a:lstStyle/>
          <a:p>
            <a:pPr marL="0" indent="0" algn="just" hangingPunct="0">
              <a:spcBef>
                <a:spcPts val="0"/>
              </a:spcBef>
              <a:spcAft>
                <a:spcPts val="0"/>
              </a:spcAft>
              <a:buNone/>
            </a:pPr>
            <a:r>
              <a:rPr lang="en-US" sz="1600" dirty="0">
                <a:latin typeface="Times New Roman" panose="02020603050405020304" pitchFamily="18" charset="0"/>
                <a:ea typeface="Times New Roman" panose="02020603050405020304" pitchFamily="18" charset="0"/>
                <a:cs typeface="Times New Roman" panose="02020603050405020304" pitchFamily="18" charset="0"/>
              </a:rPr>
              <a:t>If a vital record is requested, and the municipality does not have the record on file or is questioning the information on a vital record, municipal clerks may fax a verification request to the Department.  The verification process has been established to ensure municipal clerks receive the quickest response possible from vital records staff.  </a:t>
            </a:r>
          </a:p>
          <a:p>
            <a:pPr marL="0" indent="0" algn="just" hangingPunct="0">
              <a:spcBef>
                <a:spcPts val="0"/>
              </a:spcBef>
              <a:spcAft>
                <a:spcPts val="0"/>
              </a:spcAft>
              <a:buNone/>
            </a:pPr>
            <a:r>
              <a:rPr lang="en-US" sz="1600" dirty="0">
                <a:latin typeface="Times New Roman" panose="02020603050405020304" pitchFamily="18" charset="0"/>
                <a:ea typeface="Times New Roman" panose="02020603050405020304" pitchFamily="18" charset="0"/>
                <a:cs typeface="Times New Roman" panose="02020603050405020304" pitchFamily="18" charset="0"/>
              </a:rPr>
              <a:t> </a:t>
            </a:r>
          </a:p>
          <a:p>
            <a:pPr marL="0" indent="0" algn="just" hangingPunct="0">
              <a:spcBef>
                <a:spcPts val="0"/>
              </a:spcBef>
              <a:spcAft>
                <a:spcPts val="0"/>
              </a:spcAft>
              <a:buNone/>
            </a:pPr>
            <a:r>
              <a:rPr lang="en-US" sz="1600" dirty="0">
                <a:latin typeface="Times New Roman" panose="02020603050405020304" pitchFamily="18" charset="0"/>
                <a:ea typeface="Times New Roman" panose="02020603050405020304" pitchFamily="18" charset="0"/>
                <a:cs typeface="Times New Roman" panose="02020603050405020304" pitchFamily="18" charset="0"/>
              </a:rPr>
              <a:t>Examples of the times when a verification request should be faxed to the Department are when there is a missing file date, spelling of the registrant's (or parent's) names on a record if there has been an adoption,  or to check if a correction or a legal name change has been applied to the record.</a:t>
            </a:r>
          </a:p>
          <a:p>
            <a:pPr marL="0" indent="0" algn="just" hangingPunct="0">
              <a:spcBef>
                <a:spcPts val="0"/>
              </a:spcBef>
              <a:spcAft>
                <a:spcPts val="0"/>
              </a:spcAft>
              <a:buNone/>
            </a:pPr>
            <a:endParaRPr lang="en-US" sz="1600" dirty="0">
              <a:latin typeface="Times New Roman" panose="02020603050405020304" pitchFamily="18" charset="0"/>
              <a:ea typeface="Times New Roman" panose="02020603050405020304" pitchFamily="18" charset="0"/>
              <a:cs typeface="Times New Roman" panose="02020603050405020304" pitchFamily="18" charset="0"/>
            </a:endParaRPr>
          </a:p>
          <a:p>
            <a:pPr marL="0" indent="0" algn="just" hangingPunct="0">
              <a:spcBef>
                <a:spcPts val="0"/>
              </a:spcBef>
              <a:spcAft>
                <a:spcPts val="0"/>
              </a:spcAft>
              <a:buNone/>
            </a:pPr>
            <a:r>
              <a:rPr lang="en-US" sz="1600" dirty="0">
                <a:latin typeface="Times New Roman" panose="02020603050405020304" pitchFamily="18" charset="0"/>
                <a:ea typeface="Times New Roman" panose="02020603050405020304" pitchFamily="18" charset="0"/>
                <a:cs typeface="Times New Roman" panose="02020603050405020304" pitchFamily="18" charset="0"/>
              </a:rPr>
              <a:t>If a customer is waiting and needs immediate assistance, please indicate so on the verification form. If a response is not provided within a reasonable amount of time, please contact Mary Motuzas at (207) 287-1910  or </a:t>
            </a:r>
            <a:r>
              <a:rPr lang="en-US" sz="1600" u="sng" dirty="0">
                <a:latin typeface="Times New Roman" panose="02020603050405020304" pitchFamily="18" charset="0"/>
                <a:ea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Mary.Motuzas@maine.gov</a:t>
            </a:r>
            <a:r>
              <a:rPr lang="en-US" sz="1600" u="sng"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latin typeface="Times New Roman" panose="02020603050405020304" pitchFamily="18" charset="0"/>
              <a:ea typeface="Times New Roman" panose="02020603050405020304" pitchFamily="18" charset="0"/>
              <a:cs typeface="Times New Roman" panose="02020603050405020304" pitchFamily="18" charset="0"/>
            </a:endParaRPr>
          </a:p>
          <a:p>
            <a:pPr marL="0" indent="0" algn="just" hangingPunct="0">
              <a:spcBef>
                <a:spcPts val="0"/>
              </a:spcBef>
              <a:spcAft>
                <a:spcPts val="0"/>
              </a:spcAft>
              <a:buNone/>
            </a:pPr>
            <a:r>
              <a:rPr lang="en-US" sz="1600" dirty="0">
                <a:latin typeface="Times New Roman" panose="02020603050405020304" pitchFamily="18" charset="0"/>
                <a:ea typeface="Times New Roman" panose="02020603050405020304" pitchFamily="18" charset="0"/>
                <a:cs typeface="Times New Roman" panose="02020603050405020304" pitchFamily="18" charset="0"/>
              </a:rPr>
              <a:t> </a:t>
            </a:r>
          </a:p>
          <a:p>
            <a:pPr marL="0" indent="0" algn="just">
              <a:spcBef>
                <a:spcPts val="0"/>
              </a:spcBef>
              <a:spcAft>
                <a:spcPts val="0"/>
              </a:spcAft>
              <a:buNone/>
            </a:pPr>
            <a:r>
              <a:rPr lang="en-US" sz="1600" dirty="0">
                <a:latin typeface="Times New Roman" panose="02020603050405020304" pitchFamily="18" charset="0"/>
                <a:ea typeface="Times New Roman" panose="02020603050405020304" pitchFamily="18" charset="0"/>
                <a:cs typeface="Times New Roman" panose="02020603050405020304" pitchFamily="18" charset="0"/>
              </a:rPr>
              <a:t>The verification form and instructions may be found on the Department’s website for clerks at  </a:t>
            </a:r>
            <a:r>
              <a:rPr lang="en-US" sz="1600" u="sng" dirty="0">
                <a:latin typeface="Times New Roman" panose="02020603050405020304" pitchFamily="18" charset="0"/>
                <a:ea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https://www.maine.gov/dhhs/mecdc/public-health-systems/data-research/vital-records/edrs/medical-certifiers.html</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  The form needs to be completed to account for services provided by the  Department.   </a:t>
            </a:r>
            <a:endParaRPr lang="en-US" sz="1600" dirty="0">
              <a:latin typeface="Times New Roman" panose="02020603050405020304" pitchFamily="18" charset="0"/>
              <a:cs typeface="Times New Roman" panose="02020603050405020304" pitchFamily="18" charset="0"/>
            </a:endParaRPr>
          </a:p>
        </p:txBody>
      </p:sp>
      <p:pic>
        <p:nvPicPr>
          <p:cNvPr id="10" name="Picture 9" descr="A check mark in a circle&#10;&#10;Description automatically generated">
            <a:extLst>
              <a:ext uri="{FF2B5EF4-FFF2-40B4-BE49-F238E27FC236}">
                <a16:creationId xmlns:a16="http://schemas.microsoft.com/office/drawing/2014/main" id="{786886D2-39D9-0E3A-6E4F-1501436675AE}"/>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b="8196"/>
          <a:stretch/>
        </p:blipFill>
        <p:spPr>
          <a:xfrm>
            <a:off x="5290783" y="111262"/>
            <a:ext cx="2088243" cy="1737360"/>
          </a:xfrm>
          <a:prstGeom prst="rect">
            <a:avLst/>
          </a:prstGeom>
        </p:spPr>
      </p:pic>
    </p:spTree>
    <p:extLst>
      <p:ext uri="{BB962C8B-B14F-4D97-AF65-F5344CB8AC3E}">
        <p14:creationId xmlns:p14="http://schemas.microsoft.com/office/powerpoint/2010/main" val="1434365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Rectangle 18">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E10046-570D-409B-97DC-9891B62D8839}"/>
              </a:ext>
            </a:extLst>
          </p:cNvPr>
          <p:cNvSpPr>
            <a:spLocks noGrp="1"/>
          </p:cNvSpPr>
          <p:nvPr>
            <p:ph type="title"/>
          </p:nvPr>
        </p:nvSpPr>
        <p:spPr>
          <a:xfrm>
            <a:off x="5181601" y="634946"/>
            <a:ext cx="6368142" cy="1173975"/>
          </a:xfrm>
        </p:spPr>
        <p:txBody>
          <a:bodyPr>
            <a:normAutofit fontScale="90000"/>
          </a:bodyPr>
          <a:lstStyle/>
          <a:p>
            <a:pPr algn="ctr"/>
            <a:r>
              <a:rPr lang="en-US" sz="3000" b="1" dirty="0">
                <a:latin typeface="Times New Roman" panose="02020603050405020304" pitchFamily="18" charset="0"/>
                <a:cs typeface="Times New Roman" panose="02020603050405020304" pitchFamily="18" charset="0"/>
              </a:rPr>
              <a:t>DRVS ONLINE INDEX PORTAL</a:t>
            </a:r>
            <a:br>
              <a:rPr lang="en-US" sz="3000" b="1" dirty="0">
                <a:latin typeface="Times New Roman" panose="02020603050405020304" pitchFamily="18" charset="0"/>
                <a:cs typeface="Times New Roman" panose="02020603050405020304" pitchFamily="18" charset="0"/>
              </a:rPr>
            </a:br>
            <a:br>
              <a:rPr lang="en-US" sz="3000" b="1" dirty="0">
                <a:latin typeface="Times New Roman" panose="02020603050405020304" pitchFamily="18" charset="0"/>
                <a:cs typeface="Times New Roman" panose="02020603050405020304" pitchFamily="18" charset="0"/>
              </a:rPr>
            </a:br>
            <a:r>
              <a:rPr lang="en-US" sz="1600" dirty="0">
                <a:latin typeface="Times New Roman" panose="02020603050405020304" pitchFamily="18" charset="0"/>
                <a:cs typeface="Times New Roman" panose="02020603050405020304" pitchFamily="18" charset="0"/>
              </a:rPr>
              <a:t>Births from 1892 to September 1995 ▪ Deaths from 1892 to January 2011 </a:t>
            </a:r>
            <a:br>
              <a:rPr lang="en-US" sz="1600" dirty="0">
                <a:latin typeface="Times New Roman" panose="02020603050405020304" pitchFamily="18" charset="0"/>
                <a:cs typeface="Times New Roman" panose="02020603050405020304" pitchFamily="18" charset="0"/>
              </a:rPr>
            </a:br>
            <a:r>
              <a:rPr lang="en-US" sz="1600" dirty="0">
                <a:latin typeface="Times New Roman" panose="02020603050405020304" pitchFamily="18" charset="0"/>
                <a:cs typeface="Times New Roman" panose="02020603050405020304" pitchFamily="18" charset="0"/>
              </a:rPr>
              <a:t>▪ Marriages from 1892 to January 2017</a:t>
            </a:r>
            <a:endParaRPr lang="en-US" sz="1600" b="1" dirty="0">
              <a:latin typeface="Times New Roman" panose="02020603050405020304" pitchFamily="18" charset="0"/>
              <a:cs typeface="Times New Roman" panose="02020603050405020304" pitchFamily="18" charset="0"/>
            </a:endParaRPr>
          </a:p>
        </p:txBody>
      </p:sp>
      <p:pic>
        <p:nvPicPr>
          <p:cNvPr id="5" name="Picture 4" descr="A person walking through a tunnel of light&#10;&#10;Description automatically generated">
            <a:extLst>
              <a:ext uri="{FF2B5EF4-FFF2-40B4-BE49-F238E27FC236}">
                <a16:creationId xmlns:a16="http://schemas.microsoft.com/office/drawing/2014/main" id="{8263B20B-8D26-4719-405C-AC80B21DF23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8659" r="26120" b="1"/>
          <a:stretch/>
        </p:blipFill>
        <p:spPr>
          <a:xfrm>
            <a:off x="20" y="-12128"/>
            <a:ext cx="4654276" cy="6870127"/>
          </a:xfrm>
          <a:prstGeom prst="rect">
            <a:avLst/>
          </a:prstGeom>
        </p:spPr>
      </p:pic>
      <p:cxnSp>
        <p:nvCxnSpPr>
          <p:cNvPr id="21" name="Straight Connector 20">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0FD988F-91ED-425D-8E02-13EE1EB3E77C}"/>
              </a:ext>
            </a:extLst>
          </p:cNvPr>
          <p:cNvSpPr>
            <a:spLocks noGrp="1"/>
          </p:cNvSpPr>
          <p:nvPr>
            <p:ph idx="1"/>
          </p:nvPr>
        </p:nvSpPr>
        <p:spPr>
          <a:xfrm>
            <a:off x="5181601" y="2198914"/>
            <a:ext cx="6368142" cy="3670180"/>
          </a:xfrm>
        </p:spPr>
        <p:txBody>
          <a:bodyPr>
            <a:normAutofit/>
          </a:bodyPr>
          <a:lstStyle/>
          <a:p>
            <a:pPr marL="0" indent="0" algn="just">
              <a:buNone/>
            </a:pPr>
            <a:r>
              <a:rPr lang="en-US" sz="1700" dirty="0">
                <a:latin typeface="Times New Roman" panose="02020603050405020304" pitchFamily="18" charset="0"/>
                <a:cs typeface="Times New Roman" panose="02020603050405020304" pitchFamily="18" charset="0"/>
              </a:rPr>
              <a:t>Data, Research, and Vital Statistics (DRVS) online indexes are intended to aid in locating the existence of a death, marriage, or birth record. </a:t>
            </a:r>
          </a:p>
          <a:p>
            <a:pPr marL="0" indent="0" algn="just">
              <a:buNone/>
            </a:pPr>
            <a:r>
              <a:rPr lang="en-US" sz="1700" dirty="0">
                <a:latin typeface="Times New Roman" panose="02020603050405020304" pitchFamily="18" charset="0"/>
                <a:cs typeface="Times New Roman" panose="02020603050405020304" pitchFamily="18" charset="0"/>
                <a:hlinkClick r:id="rId5"/>
              </a:rPr>
              <a:t>https://docuware.maine.gov/DocuWare</a:t>
            </a:r>
            <a:r>
              <a:rPr lang="en-US" sz="1700" dirty="0">
                <a:latin typeface="Times New Roman" panose="02020603050405020304" pitchFamily="18" charset="0"/>
                <a:cs typeface="Times New Roman" panose="02020603050405020304" pitchFamily="18" charset="0"/>
              </a:rPr>
              <a:t> </a:t>
            </a:r>
          </a:p>
          <a:p>
            <a:pPr marL="0" indent="0" algn="just">
              <a:buNone/>
            </a:pPr>
            <a:r>
              <a:rPr lang="en-US" sz="1700" dirty="0">
                <a:latin typeface="Times New Roman" panose="02020603050405020304" pitchFamily="18" charset="0"/>
                <a:cs typeface="Times New Roman" panose="02020603050405020304" pitchFamily="18" charset="0"/>
              </a:rPr>
              <a:t>A username and password may be provided to municipal clerks or genealogists who hold a valid genealogist registration card issued by DRVS.   </a:t>
            </a:r>
          </a:p>
          <a:p>
            <a:pPr marL="0" indent="0" algn="just">
              <a:buNone/>
            </a:pPr>
            <a:r>
              <a:rPr lang="en-US" sz="1700" b="1" dirty="0">
                <a:latin typeface="Times New Roman" panose="02020603050405020304" pitchFamily="18" charset="0"/>
                <a:cs typeface="Times New Roman" panose="02020603050405020304" pitchFamily="18" charset="0"/>
              </a:rPr>
              <a:t>The portal is a good source to find out if DRVS has the record, where the record is filed, and to obtain the SFN in case you are asked to include it on any certified copies issued.  </a:t>
            </a:r>
          </a:p>
          <a:p>
            <a:pPr marL="0" indent="0" algn="just">
              <a:buNone/>
            </a:pPr>
            <a:r>
              <a:rPr lang="en-US" sz="1700" dirty="0">
                <a:latin typeface="Times New Roman" panose="02020603050405020304" pitchFamily="18" charset="0"/>
                <a:cs typeface="Times New Roman" panose="02020603050405020304" pitchFamily="18" charset="0"/>
              </a:rPr>
              <a:t>If you would like to access the portal or if you have misplaced your username and password, please contact DRVS via email at </a:t>
            </a:r>
            <a:r>
              <a:rPr lang="en-US" sz="1700" u="sng" dirty="0">
                <a:latin typeface="Times New Roman" panose="02020603050405020304" pitchFamily="18" charset="0"/>
                <a:cs typeface="Times New Roman" panose="02020603050405020304" pitchFamily="18" charset="0"/>
                <a:hlinkClick r:id="rId6"/>
              </a:rPr>
              <a:t>VitalRecords.DHHS@maine.gov</a:t>
            </a:r>
            <a:r>
              <a:rPr lang="en-US" sz="1700" dirty="0">
                <a:latin typeface="Times New Roman" panose="02020603050405020304" pitchFamily="18" charset="0"/>
                <a:cs typeface="Times New Roman" panose="02020603050405020304" pitchFamily="18" charset="0"/>
              </a:rPr>
              <a:t> or by calling (207) 287-5451.</a:t>
            </a:r>
            <a:endParaRPr lang="en-US" sz="1700" b="1" dirty="0">
              <a:latin typeface="Times New Roman" panose="02020603050405020304" pitchFamily="18" charset="0"/>
              <a:cs typeface="Times New Roman" panose="02020603050405020304" pitchFamily="18" charset="0"/>
            </a:endParaRPr>
          </a:p>
          <a:p>
            <a:pPr marL="0" indent="0">
              <a:buNone/>
            </a:pPr>
            <a:endParaRPr lang="en-US" sz="1700" dirty="0"/>
          </a:p>
        </p:txBody>
      </p:sp>
    </p:spTree>
    <p:extLst>
      <p:ext uri="{BB962C8B-B14F-4D97-AF65-F5344CB8AC3E}">
        <p14:creationId xmlns:p14="http://schemas.microsoft.com/office/powerpoint/2010/main" val="3311705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521</TotalTime>
  <Words>5448</Words>
  <Application>Microsoft Office PowerPoint</Application>
  <PresentationFormat>Widescreen</PresentationFormat>
  <Paragraphs>212</Paragraphs>
  <Slides>32</Slides>
  <Notes>4</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43" baseType="lpstr">
      <vt:lpstr>Aptos</vt:lpstr>
      <vt:lpstr>Arial</vt:lpstr>
      <vt:lpstr>Avenir Next LT Pro</vt:lpstr>
      <vt:lpstr>Calibri</vt:lpstr>
      <vt:lpstr>Calibri Light</vt:lpstr>
      <vt:lpstr>Century Gothic</vt:lpstr>
      <vt:lpstr>Great Vibes</vt:lpstr>
      <vt:lpstr>Times New Roman</vt:lpstr>
      <vt:lpstr>Wingdings</vt:lpstr>
      <vt:lpstr>Retrospect</vt:lpstr>
      <vt:lpstr>Acrobat Document</vt:lpstr>
      <vt:lpstr>PowerPoint Presentation</vt:lpstr>
      <vt:lpstr>LAW UPDATES</vt:lpstr>
      <vt:lpstr>RULEMAKING UPDATES</vt:lpstr>
      <vt:lpstr>COMING IN 2025</vt:lpstr>
      <vt:lpstr>RESOURCES</vt:lpstr>
      <vt:lpstr>IT’S IMPORTANT TO STAY INFORMED!</vt:lpstr>
      <vt:lpstr>FAXING VITAL RECORDS </vt:lpstr>
      <vt:lpstr>VERIFICATION PROCEDURE </vt:lpstr>
      <vt:lpstr>DRVS ONLINE INDEX PORTAL  Births from 1892 to September 1995 ▪ Deaths from 1892 to January 2011  ▪ Marriages from 1892 to January 2017</vt:lpstr>
      <vt:lpstr>TRUE ATTESTED COPIES </vt:lpstr>
      <vt:lpstr>UNITED STATES DEPARTMENT OF VETERAN AFFAIRS (TOGUS) &amp; VETERANS COPIES OF VITAL RECORDS </vt:lpstr>
      <vt:lpstr>OUT OF STATE RECORDS</vt:lpstr>
      <vt:lpstr>FRAUD PREVENTION</vt:lpstr>
      <vt:lpstr>VITAL RECORDS APPLICATIONS</vt:lpstr>
      <vt:lpstr>WHEN IN DOUBT – USE THE MATRIX</vt:lpstr>
      <vt:lpstr>Remember- Anyone listed on a vital record can get that record.</vt:lpstr>
      <vt:lpstr>IDENTIFICATION </vt:lpstr>
      <vt:lpstr>DIRECT AND LEGITIMATE INTEREST </vt:lpstr>
      <vt:lpstr>ANNUAL TOWN REPORTS </vt:lpstr>
      <vt:lpstr>ADOPT A PHONE POLICY</vt:lpstr>
      <vt:lpstr>NON-CERTIFIED COPIES</vt:lpstr>
      <vt:lpstr>CERTIFIED COPIES</vt:lpstr>
      <vt:lpstr>MUNICIPAL SEAL PLACEMENT AND CERTIFICATION </vt:lpstr>
      <vt:lpstr>MASKING INFORMATION ON PAPER RECORDS </vt:lpstr>
      <vt:lpstr>TYPING ABSTRACTS</vt:lpstr>
      <vt:lpstr>REDACTING INFORMATION </vt:lpstr>
      <vt:lpstr>ISSUING COPIES OF RECORDS PRIOR TO 1892  (Not issued on safety paper) </vt:lpstr>
      <vt:lpstr>PRESERVATION OF PAPER RECORDS     </vt:lpstr>
      <vt:lpstr>RETENTION OF PAPER RECORDS </vt:lpstr>
      <vt:lpstr>VAULT STORAGE FOR PERMANENT RECORDS </vt:lpstr>
      <vt:lpstr>STATE SHARE OF VITAL RECORDS</vt:lpstr>
      <vt:lpstr>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Boynton, Melissa</cp:lastModifiedBy>
  <cp:revision>3</cp:revision>
  <dcterms:created xsi:type="dcterms:W3CDTF">2021-09-22T06:04:49Z</dcterms:created>
  <dcterms:modified xsi:type="dcterms:W3CDTF">2024-10-02T19:19:22Z</dcterms:modified>
</cp:coreProperties>
</file>